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45" r:id="rId4"/>
    <p:sldMasterId id="2147483757" r:id="rId5"/>
    <p:sldMasterId id="2147483769" r:id="rId6"/>
    <p:sldMasterId id="2147483781" r:id="rId7"/>
    <p:sldMasterId id="2147483794" r:id="rId8"/>
    <p:sldMasterId id="2147483806" r:id="rId9"/>
    <p:sldMasterId id="2147483818" r:id="rId10"/>
    <p:sldMasterId id="2147483830" r:id="rId11"/>
    <p:sldMasterId id="2147483842" r:id="rId12"/>
    <p:sldMasterId id="2147483854" r:id="rId13"/>
    <p:sldMasterId id="2147483866" r:id="rId14"/>
    <p:sldMasterId id="2147483878" r:id="rId15"/>
    <p:sldMasterId id="2147483890" r:id="rId16"/>
    <p:sldMasterId id="2147483902" r:id="rId17"/>
  </p:sldMasterIdLst>
  <p:notesMasterIdLst>
    <p:notesMasterId r:id="rId128"/>
  </p:notesMasterIdLst>
  <p:handoutMasterIdLst>
    <p:handoutMasterId r:id="rId129"/>
  </p:handoutMasterIdLst>
  <p:sldIdLst>
    <p:sldId id="256" r:id="rId18"/>
    <p:sldId id="269" r:id="rId19"/>
    <p:sldId id="290" r:id="rId20"/>
    <p:sldId id="277" r:id="rId21"/>
    <p:sldId id="284" r:id="rId22"/>
    <p:sldId id="285" r:id="rId23"/>
    <p:sldId id="270" r:id="rId24"/>
    <p:sldId id="28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407" r:id="rId41"/>
    <p:sldId id="329" r:id="rId42"/>
    <p:sldId id="330" r:id="rId43"/>
    <p:sldId id="331" r:id="rId44"/>
    <p:sldId id="332" r:id="rId45"/>
    <p:sldId id="333" r:id="rId46"/>
    <p:sldId id="408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409" r:id="rId81"/>
    <p:sldId id="351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411" r:id="rId91"/>
    <p:sldId id="410" r:id="rId92"/>
    <p:sldId id="325" r:id="rId93"/>
    <p:sldId id="326" r:id="rId94"/>
    <p:sldId id="327" r:id="rId95"/>
    <p:sldId id="328" r:id="rId96"/>
    <p:sldId id="412" r:id="rId97"/>
    <p:sldId id="379" r:id="rId98"/>
    <p:sldId id="380" r:id="rId99"/>
    <p:sldId id="381" r:id="rId100"/>
    <p:sldId id="382" r:id="rId101"/>
    <p:sldId id="383" r:id="rId102"/>
    <p:sldId id="413" r:id="rId103"/>
    <p:sldId id="414" r:id="rId104"/>
    <p:sldId id="384" r:id="rId105"/>
    <p:sldId id="385" r:id="rId106"/>
    <p:sldId id="386" r:id="rId107"/>
    <p:sldId id="387" r:id="rId108"/>
    <p:sldId id="388" r:id="rId109"/>
    <p:sldId id="389" r:id="rId110"/>
    <p:sldId id="390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  <p:sldId id="404" r:id="rId125"/>
    <p:sldId id="405" r:id="rId126"/>
    <p:sldId id="406" r:id="rId127"/>
  </p:sldIdLst>
  <p:sldSz cx="9144000" cy="6858000" type="screen4x3"/>
  <p:notesSz cx="4657725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70" d="100"/>
          <a:sy n="70" d="100"/>
        </p:scale>
        <p:origin x="-1290" y="-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994" y="-108"/>
      </p:cViewPr>
      <p:guideLst>
        <p:guide orient="horz" pos="2169"/>
        <p:guide pos="14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117" Type="http://schemas.openxmlformats.org/officeDocument/2006/relationships/slide" Target="slides/slide100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12" Type="http://schemas.openxmlformats.org/officeDocument/2006/relationships/slide" Target="slides/slide95.xml"/><Relationship Id="rId133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102" Type="http://schemas.openxmlformats.org/officeDocument/2006/relationships/slide" Target="slides/slide85.xml"/><Relationship Id="rId123" Type="http://schemas.openxmlformats.org/officeDocument/2006/relationships/slide" Target="slides/slide106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slide" Target="slides/slide88.xml"/><Relationship Id="rId113" Type="http://schemas.openxmlformats.org/officeDocument/2006/relationships/slide" Target="slides/slide96.xml"/><Relationship Id="rId118" Type="http://schemas.openxmlformats.org/officeDocument/2006/relationships/slide" Target="slides/slide101.xml"/><Relationship Id="rId126" Type="http://schemas.openxmlformats.org/officeDocument/2006/relationships/slide" Target="slides/slide10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121" Type="http://schemas.openxmlformats.org/officeDocument/2006/relationships/slide" Target="slides/slide10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103" Type="http://schemas.openxmlformats.org/officeDocument/2006/relationships/slide" Target="slides/slide86.xml"/><Relationship Id="rId108" Type="http://schemas.openxmlformats.org/officeDocument/2006/relationships/slide" Target="slides/slide91.xml"/><Relationship Id="rId116" Type="http://schemas.openxmlformats.org/officeDocument/2006/relationships/slide" Target="slides/slide99.xml"/><Relationship Id="rId124" Type="http://schemas.openxmlformats.org/officeDocument/2006/relationships/slide" Target="slides/slide107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11" Type="http://schemas.openxmlformats.org/officeDocument/2006/relationships/slide" Target="slides/slide94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6" Type="http://schemas.openxmlformats.org/officeDocument/2006/relationships/slide" Target="slides/slide89.xml"/><Relationship Id="rId114" Type="http://schemas.openxmlformats.org/officeDocument/2006/relationships/slide" Target="slides/slide97.xml"/><Relationship Id="rId119" Type="http://schemas.openxmlformats.org/officeDocument/2006/relationships/slide" Target="slides/slide102.xml"/><Relationship Id="rId127" Type="http://schemas.openxmlformats.org/officeDocument/2006/relationships/slide" Target="slides/slide11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122" Type="http://schemas.openxmlformats.org/officeDocument/2006/relationships/slide" Target="slides/slide105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109" Type="http://schemas.openxmlformats.org/officeDocument/2006/relationships/slide" Target="slides/slide9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slide" Target="slides/slide87.xml"/><Relationship Id="rId120" Type="http://schemas.openxmlformats.org/officeDocument/2006/relationships/slide" Target="slides/slide103.xml"/><Relationship Id="rId125" Type="http://schemas.openxmlformats.org/officeDocument/2006/relationships/slide" Target="slides/slide10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110" Type="http://schemas.openxmlformats.org/officeDocument/2006/relationships/slide" Target="slides/slide93.xml"/><Relationship Id="rId115" Type="http://schemas.openxmlformats.org/officeDocument/2006/relationships/slide" Target="slides/slide98.xml"/><Relationship Id="rId131" Type="http://schemas.openxmlformats.org/officeDocument/2006/relationships/viewProps" Target="viewProps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963F4-8587-41A1-A0DC-D8775568C4B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927927A-EAF4-4287-9E01-C0D830773C95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id-ID" i="1" dirty="0" smtClean="0">
              <a:solidFill>
                <a:schemeClr val="tx1"/>
              </a:solidFill>
            </a:rPr>
            <a:t>Reliability </a:t>
          </a:r>
          <a:r>
            <a:rPr lang="id-ID" dirty="0" smtClean="0">
              <a:solidFill>
                <a:schemeClr val="tx1"/>
              </a:solidFill>
            </a:rPr>
            <a:t>(Kehandalan)</a:t>
          </a:r>
          <a:endParaRPr lang="id-ID" dirty="0">
            <a:solidFill>
              <a:schemeClr val="tx1"/>
            </a:solidFill>
          </a:endParaRPr>
        </a:p>
      </dgm:t>
    </dgm:pt>
    <dgm:pt modelId="{CEC9CCDB-8C63-4288-B49F-E8E87586C3BA}" type="parTrans" cxnId="{D71EA26E-A5EB-48B3-81F0-4578FE0F325F}">
      <dgm:prSet/>
      <dgm:spPr/>
      <dgm:t>
        <a:bodyPr/>
        <a:lstStyle/>
        <a:p>
          <a:endParaRPr lang="id-ID"/>
        </a:p>
      </dgm:t>
    </dgm:pt>
    <dgm:pt modelId="{CA28CC2A-F8B4-4594-B4D7-1B262CF1708A}" type="sibTrans" cxnId="{D71EA26E-A5EB-48B3-81F0-4578FE0F325F}">
      <dgm:prSet/>
      <dgm:spPr/>
      <dgm:t>
        <a:bodyPr/>
        <a:lstStyle/>
        <a:p>
          <a:endParaRPr lang="id-ID"/>
        </a:p>
      </dgm:t>
    </dgm:pt>
    <dgm:pt modelId="{14A7FAC7-436D-45E3-B572-E451054A81AC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id-ID" i="1" dirty="0" smtClean="0">
              <a:solidFill>
                <a:schemeClr val="tx1"/>
              </a:solidFill>
            </a:rPr>
            <a:t>Assurance </a:t>
          </a:r>
          <a:r>
            <a:rPr lang="id-ID" dirty="0" smtClean="0">
              <a:solidFill>
                <a:schemeClr val="tx1"/>
              </a:solidFill>
            </a:rPr>
            <a:t>(Jaminan Kepastian)</a:t>
          </a:r>
          <a:endParaRPr lang="id-ID" dirty="0">
            <a:solidFill>
              <a:schemeClr val="tx1"/>
            </a:solidFill>
          </a:endParaRPr>
        </a:p>
      </dgm:t>
    </dgm:pt>
    <dgm:pt modelId="{6BD3B27E-71B5-4B30-8B76-E8AF41934DBA}" type="parTrans" cxnId="{B1A7EE2C-EEA3-4567-81B9-1AB644344CBA}">
      <dgm:prSet/>
      <dgm:spPr/>
      <dgm:t>
        <a:bodyPr/>
        <a:lstStyle/>
        <a:p>
          <a:endParaRPr lang="id-ID"/>
        </a:p>
      </dgm:t>
    </dgm:pt>
    <dgm:pt modelId="{FF882220-A6BF-42A8-AE82-7872FC850A69}" type="sibTrans" cxnId="{B1A7EE2C-EEA3-4567-81B9-1AB644344CBA}">
      <dgm:prSet/>
      <dgm:spPr/>
      <dgm:t>
        <a:bodyPr/>
        <a:lstStyle/>
        <a:p>
          <a:endParaRPr lang="id-ID"/>
        </a:p>
      </dgm:t>
    </dgm:pt>
    <dgm:pt modelId="{E92CFF61-09DC-4113-9CE1-1BC6D7579FEB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i="1" dirty="0" smtClean="0">
              <a:solidFill>
                <a:schemeClr val="tx1"/>
              </a:solidFill>
            </a:rPr>
            <a:t>Tangibles </a:t>
          </a:r>
          <a:r>
            <a:rPr lang="id-ID" dirty="0" smtClean="0">
              <a:solidFill>
                <a:schemeClr val="tx1"/>
              </a:solidFill>
            </a:rPr>
            <a:t>(Tampilan)</a:t>
          </a:r>
          <a:endParaRPr lang="id-ID" dirty="0">
            <a:solidFill>
              <a:schemeClr val="tx1"/>
            </a:solidFill>
          </a:endParaRPr>
        </a:p>
      </dgm:t>
    </dgm:pt>
    <dgm:pt modelId="{FDA30B9E-8517-4F92-850B-A95FAB67A130}" type="parTrans" cxnId="{7F5BC7A2-D387-461D-90C4-1B53FCDA1C0A}">
      <dgm:prSet/>
      <dgm:spPr/>
      <dgm:t>
        <a:bodyPr/>
        <a:lstStyle/>
        <a:p>
          <a:endParaRPr lang="id-ID"/>
        </a:p>
      </dgm:t>
    </dgm:pt>
    <dgm:pt modelId="{057978B6-D4CE-4BC1-A0E0-FB6DEEA801AE}" type="sibTrans" cxnId="{7F5BC7A2-D387-461D-90C4-1B53FCDA1C0A}">
      <dgm:prSet/>
      <dgm:spPr/>
      <dgm:t>
        <a:bodyPr/>
        <a:lstStyle/>
        <a:p>
          <a:endParaRPr lang="id-ID"/>
        </a:p>
      </dgm:t>
    </dgm:pt>
    <dgm:pt modelId="{B0817A7F-D582-48C4-B3AC-DF65C435A7A9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id-ID" i="1" dirty="0" smtClean="0">
              <a:solidFill>
                <a:srgbClr val="FFFF00"/>
              </a:solidFill>
            </a:rPr>
            <a:t>Emphaty </a:t>
          </a:r>
          <a:r>
            <a:rPr lang="id-ID" dirty="0" smtClean="0">
              <a:solidFill>
                <a:srgbClr val="FFFF00"/>
              </a:solidFill>
            </a:rPr>
            <a:t>(Empati)</a:t>
          </a:r>
          <a:endParaRPr lang="id-ID" dirty="0">
            <a:solidFill>
              <a:srgbClr val="FFFF00"/>
            </a:solidFill>
          </a:endParaRPr>
        </a:p>
      </dgm:t>
    </dgm:pt>
    <dgm:pt modelId="{008EA3AB-512E-4715-8297-A7A2F2859C6C}" type="parTrans" cxnId="{3801220C-0F34-41B0-8A90-3D27C580C7CB}">
      <dgm:prSet/>
      <dgm:spPr/>
      <dgm:t>
        <a:bodyPr/>
        <a:lstStyle/>
        <a:p>
          <a:endParaRPr lang="id-ID"/>
        </a:p>
      </dgm:t>
    </dgm:pt>
    <dgm:pt modelId="{40B19F4C-B936-413D-AAC4-85D038D469A1}" type="sibTrans" cxnId="{3801220C-0F34-41B0-8A90-3D27C580C7CB}">
      <dgm:prSet/>
      <dgm:spPr/>
      <dgm:t>
        <a:bodyPr/>
        <a:lstStyle/>
        <a:p>
          <a:endParaRPr lang="id-ID"/>
        </a:p>
      </dgm:t>
    </dgm:pt>
    <dgm:pt modelId="{4A120FDA-D458-42C6-A84D-A7E24C77E293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id-ID" i="1" dirty="0" smtClean="0">
              <a:solidFill>
                <a:schemeClr val="tx1"/>
              </a:solidFill>
            </a:rPr>
            <a:t>Responsiveness </a:t>
          </a:r>
          <a:r>
            <a:rPr lang="id-ID" dirty="0" smtClean="0">
              <a:solidFill>
                <a:schemeClr val="tx1"/>
              </a:solidFill>
            </a:rPr>
            <a:t>(Ketanggapan)</a:t>
          </a:r>
          <a:endParaRPr lang="id-ID" dirty="0">
            <a:solidFill>
              <a:schemeClr val="tx1"/>
            </a:solidFill>
          </a:endParaRPr>
        </a:p>
      </dgm:t>
    </dgm:pt>
    <dgm:pt modelId="{410F14AB-20FD-47B7-93AC-9D116BD58E9E}" type="parTrans" cxnId="{D381E4A1-6BA3-4F92-A062-04E45D2B442B}">
      <dgm:prSet/>
      <dgm:spPr/>
      <dgm:t>
        <a:bodyPr/>
        <a:lstStyle/>
        <a:p>
          <a:endParaRPr lang="id-ID"/>
        </a:p>
      </dgm:t>
    </dgm:pt>
    <dgm:pt modelId="{97F83D85-D9E8-4309-9CEB-21F67FDD38D4}" type="sibTrans" cxnId="{D381E4A1-6BA3-4F92-A062-04E45D2B442B}">
      <dgm:prSet/>
      <dgm:spPr/>
      <dgm:t>
        <a:bodyPr/>
        <a:lstStyle/>
        <a:p>
          <a:endParaRPr lang="id-ID"/>
        </a:p>
      </dgm:t>
    </dgm:pt>
    <dgm:pt modelId="{88861374-5A9C-45CD-8CD8-C95ECF525EEA}" type="pres">
      <dgm:prSet presAssocID="{954963F4-8587-41A1-A0DC-D8775568C4B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AA23F773-4615-4157-94B1-5FE3D90E5B34}" type="pres">
      <dgm:prSet presAssocID="{4A120FDA-D458-42C6-A84D-A7E24C77E293}" presName="Accent5" presStyleCnt="0"/>
      <dgm:spPr/>
    </dgm:pt>
    <dgm:pt modelId="{59978AF9-118B-4CD4-8268-B570ED6B1BB5}" type="pres">
      <dgm:prSet presAssocID="{4A120FDA-D458-42C6-A84D-A7E24C77E293}" presName="Accent" presStyleLbl="node1" presStyleIdx="0" presStyleCnt="5"/>
      <dgm:spPr/>
    </dgm:pt>
    <dgm:pt modelId="{2D56AAFD-9577-4550-A8EF-C5FDFFFD49C0}" type="pres">
      <dgm:prSet presAssocID="{4A120FDA-D458-42C6-A84D-A7E24C77E293}" presName="ParentBackground5" presStyleCnt="0"/>
      <dgm:spPr/>
    </dgm:pt>
    <dgm:pt modelId="{E136EF83-0202-46F8-BCF5-74F204D03A64}" type="pres">
      <dgm:prSet presAssocID="{4A120FDA-D458-42C6-A84D-A7E24C77E293}" presName="ParentBackground" presStyleLbl="fgAcc1" presStyleIdx="0" presStyleCnt="5"/>
      <dgm:spPr/>
      <dgm:t>
        <a:bodyPr/>
        <a:lstStyle/>
        <a:p>
          <a:endParaRPr lang="id-ID"/>
        </a:p>
      </dgm:t>
    </dgm:pt>
    <dgm:pt modelId="{954AD99C-FB04-4EF2-908B-AD6F5B656F32}" type="pres">
      <dgm:prSet presAssocID="{4A120FDA-D458-42C6-A84D-A7E24C77E29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3C15C-460F-4F04-B9C6-C20D22020480}" type="pres">
      <dgm:prSet presAssocID="{B0817A7F-D582-48C4-B3AC-DF65C435A7A9}" presName="Accent4" presStyleCnt="0"/>
      <dgm:spPr/>
    </dgm:pt>
    <dgm:pt modelId="{AF731DBD-F44C-4E17-A4EC-1CEE8FFFE91E}" type="pres">
      <dgm:prSet presAssocID="{B0817A7F-D582-48C4-B3AC-DF65C435A7A9}" presName="Accent" presStyleLbl="node1" presStyleIdx="1" presStyleCnt="5"/>
      <dgm:spPr/>
    </dgm:pt>
    <dgm:pt modelId="{18873DE3-F507-4736-BAA6-A34E6E915D4A}" type="pres">
      <dgm:prSet presAssocID="{B0817A7F-D582-48C4-B3AC-DF65C435A7A9}" presName="ParentBackground4" presStyleCnt="0"/>
      <dgm:spPr/>
    </dgm:pt>
    <dgm:pt modelId="{7DCE0952-E849-4011-99B6-E5EB1FC9EC56}" type="pres">
      <dgm:prSet presAssocID="{B0817A7F-D582-48C4-B3AC-DF65C435A7A9}" presName="ParentBackground" presStyleLbl="fgAcc1" presStyleIdx="1" presStyleCnt="5"/>
      <dgm:spPr/>
      <dgm:t>
        <a:bodyPr/>
        <a:lstStyle/>
        <a:p>
          <a:endParaRPr lang="id-ID"/>
        </a:p>
      </dgm:t>
    </dgm:pt>
    <dgm:pt modelId="{4CA7E4B5-46F0-410F-B46E-91FACB678B26}" type="pres">
      <dgm:prSet presAssocID="{B0817A7F-D582-48C4-B3AC-DF65C435A7A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C6FF47-5609-4D95-B5B5-918FC96E1325}" type="pres">
      <dgm:prSet presAssocID="{E92CFF61-09DC-4113-9CE1-1BC6D7579FEB}" presName="Accent3" presStyleCnt="0"/>
      <dgm:spPr/>
    </dgm:pt>
    <dgm:pt modelId="{E680AA90-40DF-436F-9457-C691A975A73B}" type="pres">
      <dgm:prSet presAssocID="{E92CFF61-09DC-4113-9CE1-1BC6D7579FEB}" presName="Accent" presStyleLbl="node1" presStyleIdx="2" presStyleCnt="5"/>
      <dgm:spPr/>
    </dgm:pt>
    <dgm:pt modelId="{BC60D46B-788A-4670-95DD-BD139308B1EA}" type="pres">
      <dgm:prSet presAssocID="{E92CFF61-09DC-4113-9CE1-1BC6D7579FEB}" presName="ParentBackground3" presStyleCnt="0"/>
      <dgm:spPr/>
    </dgm:pt>
    <dgm:pt modelId="{2E0698D3-F91F-4115-BABB-DD4D057B3EA2}" type="pres">
      <dgm:prSet presAssocID="{E92CFF61-09DC-4113-9CE1-1BC6D7579FEB}" presName="ParentBackground" presStyleLbl="fgAcc1" presStyleIdx="2" presStyleCnt="5"/>
      <dgm:spPr/>
      <dgm:t>
        <a:bodyPr/>
        <a:lstStyle/>
        <a:p>
          <a:endParaRPr lang="id-ID"/>
        </a:p>
      </dgm:t>
    </dgm:pt>
    <dgm:pt modelId="{CF616688-5A98-499A-A895-EE2FAEE69D11}" type="pres">
      <dgm:prSet presAssocID="{E92CFF61-09DC-4113-9CE1-1BC6D7579F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69B3C4-6D57-4743-A54A-E9BA7D59FE58}" type="pres">
      <dgm:prSet presAssocID="{14A7FAC7-436D-45E3-B572-E451054A81AC}" presName="Accent2" presStyleCnt="0"/>
      <dgm:spPr/>
    </dgm:pt>
    <dgm:pt modelId="{7B5CD08F-EC10-46C7-8AD5-84449885648E}" type="pres">
      <dgm:prSet presAssocID="{14A7FAC7-436D-45E3-B572-E451054A81AC}" presName="Accent" presStyleLbl="node1" presStyleIdx="3" presStyleCnt="5"/>
      <dgm:spPr/>
    </dgm:pt>
    <dgm:pt modelId="{50A389DA-88FF-4528-B23C-D30934DE87AB}" type="pres">
      <dgm:prSet presAssocID="{14A7FAC7-436D-45E3-B572-E451054A81AC}" presName="ParentBackground2" presStyleCnt="0"/>
      <dgm:spPr/>
    </dgm:pt>
    <dgm:pt modelId="{6ECA6E78-BE16-4D49-A8C1-656E317A2579}" type="pres">
      <dgm:prSet presAssocID="{14A7FAC7-436D-45E3-B572-E451054A81AC}" presName="ParentBackground" presStyleLbl="fgAcc1" presStyleIdx="3" presStyleCnt="5"/>
      <dgm:spPr/>
      <dgm:t>
        <a:bodyPr/>
        <a:lstStyle/>
        <a:p>
          <a:endParaRPr lang="id-ID"/>
        </a:p>
      </dgm:t>
    </dgm:pt>
    <dgm:pt modelId="{FFCA9E87-8702-4390-84D3-6003EEF98ADC}" type="pres">
      <dgm:prSet presAssocID="{14A7FAC7-436D-45E3-B572-E451054A81A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E60173-0C1A-460C-8327-2E57A93192DF}" type="pres">
      <dgm:prSet presAssocID="{0927927A-EAF4-4287-9E01-C0D830773C95}" presName="Accent1" presStyleCnt="0"/>
      <dgm:spPr/>
    </dgm:pt>
    <dgm:pt modelId="{ABB1B212-00E3-4E2B-B032-8F47367B29A3}" type="pres">
      <dgm:prSet presAssocID="{0927927A-EAF4-4287-9E01-C0D830773C95}" presName="Accent" presStyleLbl="node1" presStyleIdx="4" presStyleCnt="5"/>
      <dgm:spPr/>
    </dgm:pt>
    <dgm:pt modelId="{2C647241-8210-47B3-9F3B-5F31AE704A2F}" type="pres">
      <dgm:prSet presAssocID="{0927927A-EAF4-4287-9E01-C0D830773C95}" presName="ParentBackground1" presStyleCnt="0"/>
      <dgm:spPr/>
    </dgm:pt>
    <dgm:pt modelId="{31F44879-EEFD-45DB-BEFF-A33A10C910A5}" type="pres">
      <dgm:prSet presAssocID="{0927927A-EAF4-4287-9E01-C0D830773C95}" presName="ParentBackground" presStyleLbl="fgAcc1" presStyleIdx="4" presStyleCnt="5"/>
      <dgm:spPr/>
      <dgm:t>
        <a:bodyPr/>
        <a:lstStyle/>
        <a:p>
          <a:endParaRPr lang="id-ID"/>
        </a:p>
      </dgm:t>
    </dgm:pt>
    <dgm:pt modelId="{C863EA6F-E48E-47CC-9BE3-ACE0A02CC2F8}" type="pres">
      <dgm:prSet presAssocID="{0927927A-EAF4-4287-9E01-C0D830773C9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A7136F-FBC1-4D6D-9A70-F0AEC6F54EBC}" type="presOf" srcId="{954963F4-8587-41A1-A0DC-D8775568C4B2}" destId="{88861374-5A9C-45CD-8CD8-C95ECF525EEA}" srcOrd="0" destOrd="0" presId="urn:microsoft.com/office/officeart/2011/layout/CircleProcess"/>
    <dgm:cxn modelId="{E043B226-22E0-46A2-9183-D5B9F2A12999}" type="presOf" srcId="{B0817A7F-D582-48C4-B3AC-DF65C435A7A9}" destId="{7DCE0952-E849-4011-99B6-E5EB1FC9EC56}" srcOrd="0" destOrd="0" presId="urn:microsoft.com/office/officeart/2011/layout/CircleProcess"/>
    <dgm:cxn modelId="{7B7736C1-FC79-41D9-B2A5-594CBC01B18F}" type="presOf" srcId="{4A120FDA-D458-42C6-A84D-A7E24C77E293}" destId="{954AD99C-FB04-4EF2-908B-AD6F5B656F32}" srcOrd="1" destOrd="0" presId="urn:microsoft.com/office/officeart/2011/layout/CircleProcess"/>
    <dgm:cxn modelId="{7BD91479-DFA9-4108-BBAE-0DEA0F20DD7B}" type="presOf" srcId="{E92CFF61-09DC-4113-9CE1-1BC6D7579FEB}" destId="{2E0698D3-F91F-4115-BABB-DD4D057B3EA2}" srcOrd="0" destOrd="0" presId="urn:microsoft.com/office/officeart/2011/layout/CircleProcess"/>
    <dgm:cxn modelId="{D677AA53-7F1E-4630-BA81-F40766F2AEC9}" type="presOf" srcId="{14A7FAC7-436D-45E3-B572-E451054A81AC}" destId="{6ECA6E78-BE16-4D49-A8C1-656E317A2579}" srcOrd="0" destOrd="0" presId="urn:microsoft.com/office/officeart/2011/layout/CircleProcess"/>
    <dgm:cxn modelId="{7441FD44-3DC3-42BE-AC24-C2E2753BCD6D}" type="presOf" srcId="{B0817A7F-D582-48C4-B3AC-DF65C435A7A9}" destId="{4CA7E4B5-46F0-410F-B46E-91FACB678B26}" srcOrd="1" destOrd="0" presId="urn:microsoft.com/office/officeart/2011/layout/CircleProcess"/>
    <dgm:cxn modelId="{7F5BC7A2-D387-461D-90C4-1B53FCDA1C0A}" srcId="{954963F4-8587-41A1-A0DC-D8775568C4B2}" destId="{E92CFF61-09DC-4113-9CE1-1BC6D7579FEB}" srcOrd="2" destOrd="0" parTransId="{FDA30B9E-8517-4F92-850B-A95FAB67A130}" sibTransId="{057978B6-D4CE-4BC1-A0E0-FB6DEEA801AE}"/>
    <dgm:cxn modelId="{3801220C-0F34-41B0-8A90-3D27C580C7CB}" srcId="{954963F4-8587-41A1-A0DC-D8775568C4B2}" destId="{B0817A7F-D582-48C4-B3AC-DF65C435A7A9}" srcOrd="3" destOrd="0" parTransId="{008EA3AB-512E-4715-8297-A7A2F2859C6C}" sibTransId="{40B19F4C-B936-413D-AAC4-85D038D469A1}"/>
    <dgm:cxn modelId="{B1A7EE2C-EEA3-4567-81B9-1AB644344CBA}" srcId="{954963F4-8587-41A1-A0DC-D8775568C4B2}" destId="{14A7FAC7-436D-45E3-B572-E451054A81AC}" srcOrd="1" destOrd="0" parTransId="{6BD3B27E-71B5-4B30-8B76-E8AF41934DBA}" sibTransId="{FF882220-A6BF-42A8-AE82-7872FC850A69}"/>
    <dgm:cxn modelId="{06B0D2AF-F619-48C6-9DA8-8C56ABECF585}" type="presOf" srcId="{0927927A-EAF4-4287-9E01-C0D830773C95}" destId="{C863EA6F-E48E-47CC-9BE3-ACE0A02CC2F8}" srcOrd="1" destOrd="0" presId="urn:microsoft.com/office/officeart/2011/layout/CircleProcess"/>
    <dgm:cxn modelId="{0A3519FA-795E-46F3-8EE3-B893264D4677}" type="presOf" srcId="{14A7FAC7-436D-45E3-B572-E451054A81AC}" destId="{FFCA9E87-8702-4390-84D3-6003EEF98ADC}" srcOrd="1" destOrd="0" presId="urn:microsoft.com/office/officeart/2011/layout/CircleProcess"/>
    <dgm:cxn modelId="{B05BC182-A480-41EA-94B5-B0FFA94BF04D}" type="presOf" srcId="{E92CFF61-09DC-4113-9CE1-1BC6D7579FEB}" destId="{CF616688-5A98-499A-A895-EE2FAEE69D11}" srcOrd="1" destOrd="0" presId="urn:microsoft.com/office/officeart/2011/layout/CircleProcess"/>
    <dgm:cxn modelId="{D71EA26E-A5EB-48B3-81F0-4578FE0F325F}" srcId="{954963F4-8587-41A1-A0DC-D8775568C4B2}" destId="{0927927A-EAF4-4287-9E01-C0D830773C95}" srcOrd="0" destOrd="0" parTransId="{CEC9CCDB-8C63-4288-B49F-E8E87586C3BA}" sibTransId="{CA28CC2A-F8B4-4594-B4D7-1B262CF1708A}"/>
    <dgm:cxn modelId="{D3F6E8AB-A78E-436C-A6E8-71A70EF2F627}" type="presOf" srcId="{0927927A-EAF4-4287-9E01-C0D830773C95}" destId="{31F44879-EEFD-45DB-BEFF-A33A10C910A5}" srcOrd="0" destOrd="0" presId="urn:microsoft.com/office/officeart/2011/layout/CircleProcess"/>
    <dgm:cxn modelId="{D381E4A1-6BA3-4F92-A062-04E45D2B442B}" srcId="{954963F4-8587-41A1-A0DC-D8775568C4B2}" destId="{4A120FDA-D458-42C6-A84D-A7E24C77E293}" srcOrd="4" destOrd="0" parTransId="{410F14AB-20FD-47B7-93AC-9D116BD58E9E}" sibTransId="{97F83D85-D9E8-4309-9CEB-21F67FDD38D4}"/>
    <dgm:cxn modelId="{3809EDC4-459F-4B54-9CA3-925FD1748F14}" type="presOf" srcId="{4A120FDA-D458-42C6-A84D-A7E24C77E293}" destId="{E136EF83-0202-46F8-BCF5-74F204D03A64}" srcOrd="0" destOrd="0" presId="urn:microsoft.com/office/officeart/2011/layout/CircleProcess"/>
    <dgm:cxn modelId="{8689F202-7311-44D4-8CE7-9F5709C461DA}" type="presParOf" srcId="{88861374-5A9C-45CD-8CD8-C95ECF525EEA}" destId="{AA23F773-4615-4157-94B1-5FE3D90E5B34}" srcOrd="0" destOrd="0" presId="urn:microsoft.com/office/officeart/2011/layout/CircleProcess"/>
    <dgm:cxn modelId="{CE9B4C6E-E879-44AF-81E7-5463A594A577}" type="presParOf" srcId="{AA23F773-4615-4157-94B1-5FE3D90E5B34}" destId="{59978AF9-118B-4CD4-8268-B570ED6B1BB5}" srcOrd="0" destOrd="0" presId="urn:microsoft.com/office/officeart/2011/layout/CircleProcess"/>
    <dgm:cxn modelId="{F2DEBDD4-C3D6-4135-A578-AA80B08A06E5}" type="presParOf" srcId="{88861374-5A9C-45CD-8CD8-C95ECF525EEA}" destId="{2D56AAFD-9577-4550-A8EF-C5FDFFFD49C0}" srcOrd="1" destOrd="0" presId="urn:microsoft.com/office/officeart/2011/layout/CircleProcess"/>
    <dgm:cxn modelId="{8E2A7649-FFD5-4ED1-A83B-D41B9752832B}" type="presParOf" srcId="{2D56AAFD-9577-4550-A8EF-C5FDFFFD49C0}" destId="{E136EF83-0202-46F8-BCF5-74F204D03A64}" srcOrd="0" destOrd="0" presId="urn:microsoft.com/office/officeart/2011/layout/CircleProcess"/>
    <dgm:cxn modelId="{723F6D72-843B-436C-BE03-1A74905C367F}" type="presParOf" srcId="{88861374-5A9C-45CD-8CD8-C95ECF525EEA}" destId="{954AD99C-FB04-4EF2-908B-AD6F5B656F32}" srcOrd="2" destOrd="0" presId="urn:microsoft.com/office/officeart/2011/layout/CircleProcess"/>
    <dgm:cxn modelId="{042855A5-D094-4171-BD98-9A2F79DEAFF7}" type="presParOf" srcId="{88861374-5A9C-45CD-8CD8-C95ECF525EEA}" destId="{A2F3C15C-460F-4F04-B9C6-C20D22020480}" srcOrd="3" destOrd="0" presId="urn:microsoft.com/office/officeart/2011/layout/CircleProcess"/>
    <dgm:cxn modelId="{BC3525FB-89E6-43B2-B2F2-32AF548E5AEF}" type="presParOf" srcId="{A2F3C15C-460F-4F04-B9C6-C20D22020480}" destId="{AF731DBD-F44C-4E17-A4EC-1CEE8FFFE91E}" srcOrd="0" destOrd="0" presId="urn:microsoft.com/office/officeart/2011/layout/CircleProcess"/>
    <dgm:cxn modelId="{31B6EE64-E4B8-452C-9BE9-36BA7967CC57}" type="presParOf" srcId="{88861374-5A9C-45CD-8CD8-C95ECF525EEA}" destId="{18873DE3-F507-4736-BAA6-A34E6E915D4A}" srcOrd="4" destOrd="0" presId="urn:microsoft.com/office/officeart/2011/layout/CircleProcess"/>
    <dgm:cxn modelId="{751A8F82-D618-4CCE-85D6-E6408F1DE48E}" type="presParOf" srcId="{18873DE3-F507-4736-BAA6-A34E6E915D4A}" destId="{7DCE0952-E849-4011-99B6-E5EB1FC9EC56}" srcOrd="0" destOrd="0" presId="urn:microsoft.com/office/officeart/2011/layout/CircleProcess"/>
    <dgm:cxn modelId="{A8D4061A-C1EE-45C9-AA01-E81F2D7F79E6}" type="presParOf" srcId="{88861374-5A9C-45CD-8CD8-C95ECF525EEA}" destId="{4CA7E4B5-46F0-410F-B46E-91FACB678B26}" srcOrd="5" destOrd="0" presId="urn:microsoft.com/office/officeart/2011/layout/CircleProcess"/>
    <dgm:cxn modelId="{0B1B0BF7-1955-4E57-BDDB-D1599D4B5B9D}" type="presParOf" srcId="{88861374-5A9C-45CD-8CD8-C95ECF525EEA}" destId="{5FC6FF47-5609-4D95-B5B5-918FC96E1325}" srcOrd="6" destOrd="0" presId="urn:microsoft.com/office/officeart/2011/layout/CircleProcess"/>
    <dgm:cxn modelId="{77C12B17-2FBB-4CE2-BBF0-89537E491446}" type="presParOf" srcId="{5FC6FF47-5609-4D95-B5B5-918FC96E1325}" destId="{E680AA90-40DF-436F-9457-C691A975A73B}" srcOrd="0" destOrd="0" presId="urn:microsoft.com/office/officeart/2011/layout/CircleProcess"/>
    <dgm:cxn modelId="{DDC1E4B9-A448-478A-83E3-826C7C5631DA}" type="presParOf" srcId="{88861374-5A9C-45CD-8CD8-C95ECF525EEA}" destId="{BC60D46B-788A-4670-95DD-BD139308B1EA}" srcOrd="7" destOrd="0" presId="urn:microsoft.com/office/officeart/2011/layout/CircleProcess"/>
    <dgm:cxn modelId="{617CAB3E-EB5A-403E-8BDF-5443A7E68104}" type="presParOf" srcId="{BC60D46B-788A-4670-95DD-BD139308B1EA}" destId="{2E0698D3-F91F-4115-BABB-DD4D057B3EA2}" srcOrd="0" destOrd="0" presId="urn:microsoft.com/office/officeart/2011/layout/CircleProcess"/>
    <dgm:cxn modelId="{1B2C0766-74AF-4AC8-B4D4-D085243EBCBF}" type="presParOf" srcId="{88861374-5A9C-45CD-8CD8-C95ECF525EEA}" destId="{CF616688-5A98-499A-A895-EE2FAEE69D11}" srcOrd="8" destOrd="0" presId="urn:microsoft.com/office/officeart/2011/layout/CircleProcess"/>
    <dgm:cxn modelId="{1A8B7725-2E68-4E3C-AD1B-D2C6754F6A70}" type="presParOf" srcId="{88861374-5A9C-45CD-8CD8-C95ECF525EEA}" destId="{F169B3C4-6D57-4743-A54A-E9BA7D59FE58}" srcOrd="9" destOrd="0" presId="urn:microsoft.com/office/officeart/2011/layout/CircleProcess"/>
    <dgm:cxn modelId="{12E84277-71D3-4C6C-B677-148D71F34740}" type="presParOf" srcId="{F169B3C4-6D57-4743-A54A-E9BA7D59FE58}" destId="{7B5CD08F-EC10-46C7-8AD5-84449885648E}" srcOrd="0" destOrd="0" presId="urn:microsoft.com/office/officeart/2011/layout/CircleProcess"/>
    <dgm:cxn modelId="{3AFE4B61-6EE6-4255-BA5F-8CAA661FD277}" type="presParOf" srcId="{88861374-5A9C-45CD-8CD8-C95ECF525EEA}" destId="{50A389DA-88FF-4528-B23C-D30934DE87AB}" srcOrd="10" destOrd="0" presId="urn:microsoft.com/office/officeart/2011/layout/CircleProcess"/>
    <dgm:cxn modelId="{F368A72D-DE84-485A-A5D9-30E0C5ED8E45}" type="presParOf" srcId="{50A389DA-88FF-4528-B23C-D30934DE87AB}" destId="{6ECA6E78-BE16-4D49-A8C1-656E317A2579}" srcOrd="0" destOrd="0" presId="urn:microsoft.com/office/officeart/2011/layout/CircleProcess"/>
    <dgm:cxn modelId="{6482AB77-AC79-4609-8152-34E2092DA802}" type="presParOf" srcId="{88861374-5A9C-45CD-8CD8-C95ECF525EEA}" destId="{FFCA9E87-8702-4390-84D3-6003EEF98ADC}" srcOrd="11" destOrd="0" presId="urn:microsoft.com/office/officeart/2011/layout/CircleProcess"/>
    <dgm:cxn modelId="{11F23CEA-E8BB-4711-BA37-0A948008730B}" type="presParOf" srcId="{88861374-5A9C-45CD-8CD8-C95ECF525EEA}" destId="{85E60173-0C1A-460C-8327-2E57A93192DF}" srcOrd="12" destOrd="0" presId="urn:microsoft.com/office/officeart/2011/layout/CircleProcess"/>
    <dgm:cxn modelId="{B2355C23-DA6F-4903-AF4A-41654EF2E348}" type="presParOf" srcId="{85E60173-0C1A-460C-8327-2E57A93192DF}" destId="{ABB1B212-00E3-4E2B-B032-8F47367B29A3}" srcOrd="0" destOrd="0" presId="urn:microsoft.com/office/officeart/2011/layout/CircleProcess"/>
    <dgm:cxn modelId="{3D9EE53E-3BD8-4E89-A058-95DA6979223A}" type="presParOf" srcId="{88861374-5A9C-45CD-8CD8-C95ECF525EEA}" destId="{2C647241-8210-47B3-9F3B-5F31AE704A2F}" srcOrd="13" destOrd="0" presId="urn:microsoft.com/office/officeart/2011/layout/CircleProcess"/>
    <dgm:cxn modelId="{9B8CA714-E7B6-496D-9118-63E157996EDC}" type="presParOf" srcId="{2C647241-8210-47B3-9F3B-5F31AE704A2F}" destId="{31F44879-EEFD-45DB-BEFF-A33A10C910A5}" srcOrd="0" destOrd="0" presId="urn:microsoft.com/office/officeart/2011/layout/CircleProcess"/>
    <dgm:cxn modelId="{89640E7A-C54A-461F-96EF-0DB18C177EBE}" type="presParOf" srcId="{88861374-5A9C-45CD-8CD8-C95ECF525EEA}" destId="{C863EA6F-E48E-47CC-9BE3-ACE0A02CC2F8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99F73-E74F-4BE9-A42E-32A1CF661EA9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</dgm:pt>
    <dgm:pt modelId="{05006183-BA17-45F9-9C4A-E1C0E11BD9B3}">
      <dgm:prSet phldrT="[Text]" custT="1"/>
      <dgm:spPr/>
      <dgm:t>
        <a:bodyPr/>
        <a:lstStyle/>
        <a:p>
          <a:r>
            <a:rPr lang="en-GB" sz="1800" b="1" dirty="0" smtClean="0">
              <a:solidFill>
                <a:srgbClr val="FF0000"/>
              </a:solidFill>
            </a:rPr>
            <a:t>1. </a:t>
          </a:r>
          <a:r>
            <a:rPr lang="en-GB" sz="1800" b="1" i="1" dirty="0" smtClean="0">
              <a:solidFill>
                <a:srgbClr val="FF0000"/>
              </a:solidFill>
            </a:rPr>
            <a:t>Just Do It</a:t>
          </a:r>
          <a:endParaRPr lang="en-GB" sz="1800" b="1" i="1" dirty="0">
            <a:solidFill>
              <a:srgbClr val="FF0000"/>
            </a:solidFill>
          </a:endParaRPr>
        </a:p>
      </dgm:t>
    </dgm:pt>
    <dgm:pt modelId="{03EA8FAB-A98D-41CA-AEBA-6E3D5B29F35B}" type="parTrans" cxnId="{BA5CF530-0626-4FA6-A20B-F5A0E07CDD78}">
      <dgm:prSet/>
      <dgm:spPr/>
      <dgm:t>
        <a:bodyPr/>
        <a:lstStyle/>
        <a:p>
          <a:endParaRPr lang="en-GB" sz="1800"/>
        </a:p>
      </dgm:t>
    </dgm:pt>
    <dgm:pt modelId="{26F38394-10FB-45E1-BDF7-4FB3DB90B289}" type="sibTrans" cxnId="{BA5CF530-0626-4FA6-A20B-F5A0E07CDD78}">
      <dgm:prSet/>
      <dgm:spPr/>
      <dgm:t>
        <a:bodyPr/>
        <a:lstStyle/>
        <a:p>
          <a:endParaRPr lang="en-GB" sz="1800"/>
        </a:p>
      </dgm:t>
    </dgm:pt>
    <dgm:pt modelId="{8A246621-EFEF-4C3E-AF46-B063709DA16C}">
      <dgm:prSet phldrT="[Text]" custT="1"/>
      <dgm:spPr/>
      <dgm:t>
        <a:bodyPr/>
        <a:lstStyle/>
        <a:p>
          <a:r>
            <a:rPr lang="en-GB" sz="1800" b="1" smtClean="0">
              <a:solidFill>
                <a:srgbClr val="FF0000"/>
              </a:solidFill>
            </a:rPr>
            <a:t>4. Mencari Suara Terbanyak</a:t>
          </a:r>
          <a:endParaRPr lang="en-GB" sz="1800" b="1" dirty="0">
            <a:solidFill>
              <a:srgbClr val="FF0000"/>
            </a:solidFill>
          </a:endParaRPr>
        </a:p>
      </dgm:t>
    </dgm:pt>
    <dgm:pt modelId="{B930EC81-C08F-40B5-9F46-0F907E0593BA}" type="parTrans" cxnId="{40FED590-D5BD-48D2-9FF1-FA03A7890AD0}">
      <dgm:prSet/>
      <dgm:spPr/>
      <dgm:t>
        <a:bodyPr/>
        <a:lstStyle/>
        <a:p>
          <a:endParaRPr lang="en-GB" sz="1800"/>
        </a:p>
      </dgm:t>
    </dgm:pt>
    <dgm:pt modelId="{51E1BFE9-7C45-4982-9143-3C960F2E8E7D}" type="sibTrans" cxnId="{40FED590-D5BD-48D2-9FF1-FA03A7890AD0}">
      <dgm:prSet/>
      <dgm:spPr/>
      <dgm:t>
        <a:bodyPr/>
        <a:lstStyle/>
        <a:p>
          <a:endParaRPr lang="en-GB" sz="1800"/>
        </a:p>
      </dgm:t>
    </dgm:pt>
    <dgm:pt modelId="{4D47C76C-5D96-4BB0-8419-06B973029EFF}">
      <dgm:prSet phldrT="[Text]" custT="1"/>
      <dgm:spPr/>
      <dgm:t>
        <a:bodyPr/>
        <a:lstStyle/>
        <a:p>
          <a:r>
            <a:rPr lang="en-GB" sz="1800" b="1" smtClean="0">
              <a:solidFill>
                <a:srgbClr val="FF0000"/>
              </a:solidFill>
            </a:rPr>
            <a:t>5. Menunggu Diperintah </a:t>
          </a:r>
          <a:endParaRPr lang="en-GB" sz="1800" b="1" dirty="0">
            <a:solidFill>
              <a:srgbClr val="FF0000"/>
            </a:solidFill>
          </a:endParaRPr>
        </a:p>
      </dgm:t>
    </dgm:pt>
    <dgm:pt modelId="{333A45EE-9A84-4A09-B5ED-74DEBD51A4D6}" type="parTrans" cxnId="{EC9A3300-8E7B-4FBB-8F98-E42625E9F178}">
      <dgm:prSet/>
      <dgm:spPr/>
      <dgm:t>
        <a:bodyPr/>
        <a:lstStyle/>
        <a:p>
          <a:endParaRPr lang="en-GB" sz="1800"/>
        </a:p>
      </dgm:t>
    </dgm:pt>
    <dgm:pt modelId="{29BF5CEE-A2CA-4417-A1BA-2C371730363D}" type="sibTrans" cxnId="{EC9A3300-8E7B-4FBB-8F98-E42625E9F178}">
      <dgm:prSet/>
      <dgm:spPr/>
      <dgm:t>
        <a:bodyPr/>
        <a:lstStyle/>
        <a:p>
          <a:endParaRPr lang="en-GB" sz="1800"/>
        </a:p>
      </dgm:t>
    </dgm:pt>
    <dgm:pt modelId="{13A711FD-28B6-4A07-951C-F65928B6F34A}">
      <dgm:prSet phldrT="[Text]" custT="1"/>
      <dgm:spPr/>
      <dgm:t>
        <a:bodyPr/>
        <a:lstStyle/>
        <a:p>
          <a:r>
            <a:rPr lang="en-GB" sz="1800" b="1" smtClean="0">
              <a:solidFill>
                <a:srgbClr val="FF0000"/>
              </a:solidFill>
            </a:rPr>
            <a:t>2. Bertindak Sekarang &amp; </a:t>
          </a:r>
        </a:p>
        <a:p>
          <a:r>
            <a:rPr lang="en-GB" sz="1800" b="1" smtClean="0">
              <a:solidFill>
                <a:srgbClr val="FF0000"/>
              </a:solidFill>
            </a:rPr>
            <a:t>Minta Maaf </a:t>
          </a:r>
          <a:endParaRPr lang="en-GB" sz="1800" b="1" dirty="0">
            <a:solidFill>
              <a:srgbClr val="FF0000"/>
            </a:solidFill>
          </a:endParaRPr>
        </a:p>
      </dgm:t>
    </dgm:pt>
    <dgm:pt modelId="{A2556A42-E15D-458C-8B2A-DC5A5FFA5485}" type="parTrans" cxnId="{329B2085-7383-422C-A12A-8E7E0BA1ED4B}">
      <dgm:prSet/>
      <dgm:spPr/>
      <dgm:t>
        <a:bodyPr/>
        <a:lstStyle/>
        <a:p>
          <a:endParaRPr lang="en-GB" sz="1800"/>
        </a:p>
      </dgm:t>
    </dgm:pt>
    <dgm:pt modelId="{A9ACE1A8-B445-46B9-A4BD-CC4AF455CDB5}" type="sibTrans" cxnId="{329B2085-7383-422C-A12A-8E7E0BA1ED4B}">
      <dgm:prSet/>
      <dgm:spPr/>
      <dgm:t>
        <a:bodyPr/>
        <a:lstStyle/>
        <a:p>
          <a:endParaRPr lang="en-GB" sz="1800"/>
        </a:p>
      </dgm:t>
    </dgm:pt>
    <dgm:pt modelId="{E3BF3608-4FC6-4324-8176-7ABCC1001F4E}">
      <dgm:prSet phldrT="[Text]" custT="1"/>
      <dgm:spPr/>
      <dgm:t>
        <a:bodyPr/>
        <a:lstStyle/>
        <a:p>
          <a:r>
            <a:rPr lang="en-GB" sz="1800" b="1" smtClean="0">
              <a:solidFill>
                <a:srgbClr val="FF0000"/>
              </a:solidFill>
            </a:rPr>
            <a:t>3. Minta Izin</a:t>
          </a:r>
          <a:endParaRPr lang="en-GB" sz="1800" b="1" dirty="0">
            <a:solidFill>
              <a:srgbClr val="FF0000"/>
            </a:solidFill>
          </a:endParaRPr>
        </a:p>
      </dgm:t>
    </dgm:pt>
    <dgm:pt modelId="{C2944CF9-C8E9-4882-B2B0-4BACF92DE068}" type="parTrans" cxnId="{4D9B1C62-0A09-4A1A-B27D-B7FD0741F0FE}">
      <dgm:prSet/>
      <dgm:spPr/>
      <dgm:t>
        <a:bodyPr/>
        <a:lstStyle/>
        <a:p>
          <a:endParaRPr lang="en-GB" sz="1800"/>
        </a:p>
      </dgm:t>
    </dgm:pt>
    <dgm:pt modelId="{FE5011EB-B867-4C0D-9D52-97BD999BC239}" type="sibTrans" cxnId="{4D9B1C62-0A09-4A1A-B27D-B7FD0741F0FE}">
      <dgm:prSet/>
      <dgm:spPr/>
      <dgm:t>
        <a:bodyPr/>
        <a:lstStyle/>
        <a:p>
          <a:endParaRPr lang="en-GB" sz="1800"/>
        </a:p>
      </dgm:t>
    </dgm:pt>
    <dgm:pt modelId="{8C0615C0-048C-4E0B-A36B-68E68A622299}" type="pres">
      <dgm:prSet presAssocID="{4B699F73-E74F-4BE9-A42E-32A1CF661EA9}" presName="compositeShape" presStyleCnt="0">
        <dgm:presLayoutVars>
          <dgm:dir/>
          <dgm:resizeHandles/>
        </dgm:presLayoutVars>
      </dgm:prSet>
      <dgm:spPr/>
    </dgm:pt>
    <dgm:pt modelId="{2692CDF7-955C-4EE4-AE12-CFE6E500D839}" type="pres">
      <dgm:prSet presAssocID="{4B699F73-E74F-4BE9-A42E-32A1CF661EA9}" presName="pyramid" presStyleLbl="node1" presStyleIdx="0" presStyleCnt="1"/>
      <dgm:spPr/>
    </dgm:pt>
    <dgm:pt modelId="{5C1D47C3-6697-4D5B-99CD-2B79FE7B01DF}" type="pres">
      <dgm:prSet presAssocID="{4B699F73-E74F-4BE9-A42E-32A1CF661EA9}" presName="theList" presStyleCnt="0"/>
      <dgm:spPr/>
    </dgm:pt>
    <dgm:pt modelId="{7FF25643-C075-4D5A-93A3-D8306D42E321}" type="pres">
      <dgm:prSet presAssocID="{05006183-BA17-45F9-9C4A-E1C0E11BD9B3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ED2948-939C-4FFE-A336-94BF3FA69AA6}" type="pres">
      <dgm:prSet presAssocID="{05006183-BA17-45F9-9C4A-E1C0E11BD9B3}" presName="aSpace" presStyleCnt="0"/>
      <dgm:spPr/>
    </dgm:pt>
    <dgm:pt modelId="{571843D1-CAFE-43C9-8FD2-AFD2B5BCDD6C}" type="pres">
      <dgm:prSet presAssocID="{13A711FD-28B6-4A07-951C-F65928B6F34A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63D6F8-5DDE-4F5D-8B43-AFC7363F4855}" type="pres">
      <dgm:prSet presAssocID="{13A711FD-28B6-4A07-951C-F65928B6F34A}" presName="aSpace" presStyleCnt="0"/>
      <dgm:spPr/>
    </dgm:pt>
    <dgm:pt modelId="{B603B693-A563-4DA8-BCE5-D9A41765B270}" type="pres">
      <dgm:prSet presAssocID="{E3BF3608-4FC6-4324-8176-7ABCC1001F4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E21F87-8B5A-4D89-AEC0-2192E1AEBD01}" type="pres">
      <dgm:prSet presAssocID="{E3BF3608-4FC6-4324-8176-7ABCC1001F4E}" presName="aSpace" presStyleCnt="0"/>
      <dgm:spPr/>
    </dgm:pt>
    <dgm:pt modelId="{AE3DCD98-5ED9-4BAF-A88C-83910CDE4A86}" type="pres">
      <dgm:prSet presAssocID="{8A246621-EFEF-4C3E-AF46-B063709DA16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D9771B-67CF-4149-B67B-F67683395D95}" type="pres">
      <dgm:prSet presAssocID="{8A246621-EFEF-4C3E-AF46-B063709DA16C}" presName="aSpace" presStyleCnt="0"/>
      <dgm:spPr/>
    </dgm:pt>
    <dgm:pt modelId="{4EFE73DC-8B93-48E7-9BC3-AB6DF09266B8}" type="pres">
      <dgm:prSet presAssocID="{4D47C76C-5D96-4BB0-8419-06B973029EFF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5337BF-8D5A-4684-AB64-417FE90EEE43}" type="pres">
      <dgm:prSet presAssocID="{4D47C76C-5D96-4BB0-8419-06B973029EFF}" presName="aSpace" presStyleCnt="0"/>
      <dgm:spPr/>
    </dgm:pt>
  </dgm:ptLst>
  <dgm:cxnLst>
    <dgm:cxn modelId="{EC9A3300-8E7B-4FBB-8F98-E42625E9F178}" srcId="{4B699F73-E74F-4BE9-A42E-32A1CF661EA9}" destId="{4D47C76C-5D96-4BB0-8419-06B973029EFF}" srcOrd="4" destOrd="0" parTransId="{333A45EE-9A84-4A09-B5ED-74DEBD51A4D6}" sibTransId="{29BF5CEE-A2CA-4417-A1BA-2C371730363D}"/>
    <dgm:cxn modelId="{4D9B1C62-0A09-4A1A-B27D-B7FD0741F0FE}" srcId="{4B699F73-E74F-4BE9-A42E-32A1CF661EA9}" destId="{E3BF3608-4FC6-4324-8176-7ABCC1001F4E}" srcOrd="2" destOrd="0" parTransId="{C2944CF9-C8E9-4882-B2B0-4BACF92DE068}" sibTransId="{FE5011EB-B867-4C0D-9D52-97BD999BC239}"/>
    <dgm:cxn modelId="{D72B7A76-0EE0-4D36-91D9-FA8FE099C49E}" type="presOf" srcId="{4D47C76C-5D96-4BB0-8419-06B973029EFF}" destId="{4EFE73DC-8B93-48E7-9BC3-AB6DF09266B8}" srcOrd="0" destOrd="0" presId="urn:microsoft.com/office/officeart/2005/8/layout/pyramid2"/>
    <dgm:cxn modelId="{759466A7-555D-4D83-8FA1-E5D52C1DE68B}" type="presOf" srcId="{05006183-BA17-45F9-9C4A-E1C0E11BD9B3}" destId="{7FF25643-C075-4D5A-93A3-D8306D42E321}" srcOrd="0" destOrd="0" presId="urn:microsoft.com/office/officeart/2005/8/layout/pyramid2"/>
    <dgm:cxn modelId="{40FED590-D5BD-48D2-9FF1-FA03A7890AD0}" srcId="{4B699F73-E74F-4BE9-A42E-32A1CF661EA9}" destId="{8A246621-EFEF-4C3E-AF46-B063709DA16C}" srcOrd="3" destOrd="0" parTransId="{B930EC81-C08F-40B5-9F46-0F907E0593BA}" sibTransId="{51E1BFE9-7C45-4982-9143-3C960F2E8E7D}"/>
    <dgm:cxn modelId="{BBE1A5AC-B33C-4CF7-875E-015F2CC1D694}" type="presOf" srcId="{4B699F73-E74F-4BE9-A42E-32A1CF661EA9}" destId="{8C0615C0-048C-4E0B-A36B-68E68A622299}" srcOrd="0" destOrd="0" presId="urn:microsoft.com/office/officeart/2005/8/layout/pyramid2"/>
    <dgm:cxn modelId="{21AD94BD-7064-47B4-88C4-AF5EB448741C}" type="presOf" srcId="{13A711FD-28B6-4A07-951C-F65928B6F34A}" destId="{571843D1-CAFE-43C9-8FD2-AFD2B5BCDD6C}" srcOrd="0" destOrd="0" presId="urn:microsoft.com/office/officeart/2005/8/layout/pyramid2"/>
    <dgm:cxn modelId="{7963FF4B-2B12-4BE5-A573-9A730435FD97}" type="presOf" srcId="{8A246621-EFEF-4C3E-AF46-B063709DA16C}" destId="{AE3DCD98-5ED9-4BAF-A88C-83910CDE4A86}" srcOrd="0" destOrd="0" presId="urn:microsoft.com/office/officeart/2005/8/layout/pyramid2"/>
    <dgm:cxn modelId="{18F869A6-C2CC-45D9-885D-07BCA750E9F9}" type="presOf" srcId="{E3BF3608-4FC6-4324-8176-7ABCC1001F4E}" destId="{B603B693-A563-4DA8-BCE5-D9A41765B270}" srcOrd="0" destOrd="0" presId="urn:microsoft.com/office/officeart/2005/8/layout/pyramid2"/>
    <dgm:cxn modelId="{BA5CF530-0626-4FA6-A20B-F5A0E07CDD78}" srcId="{4B699F73-E74F-4BE9-A42E-32A1CF661EA9}" destId="{05006183-BA17-45F9-9C4A-E1C0E11BD9B3}" srcOrd="0" destOrd="0" parTransId="{03EA8FAB-A98D-41CA-AEBA-6E3D5B29F35B}" sibTransId="{26F38394-10FB-45E1-BDF7-4FB3DB90B289}"/>
    <dgm:cxn modelId="{329B2085-7383-422C-A12A-8E7E0BA1ED4B}" srcId="{4B699F73-E74F-4BE9-A42E-32A1CF661EA9}" destId="{13A711FD-28B6-4A07-951C-F65928B6F34A}" srcOrd="1" destOrd="0" parTransId="{A2556A42-E15D-458C-8B2A-DC5A5FFA5485}" sibTransId="{A9ACE1A8-B445-46B9-A4BD-CC4AF455CDB5}"/>
    <dgm:cxn modelId="{26F62FBF-B8F5-4DE7-81FA-C8D0E9BD0402}" type="presParOf" srcId="{8C0615C0-048C-4E0B-A36B-68E68A622299}" destId="{2692CDF7-955C-4EE4-AE12-CFE6E500D839}" srcOrd="0" destOrd="0" presId="urn:microsoft.com/office/officeart/2005/8/layout/pyramid2"/>
    <dgm:cxn modelId="{1BF2EC23-AFF7-4E0F-8B08-EA17A5C7C8E8}" type="presParOf" srcId="{8C0615C0-048C-4E0B-A36B-68E68A622299}" destId="{5C1D47C3-6697-4D5B-99CD-2B79FE7B01DF}" srcOrd="1" destOrd="0" presId="urn:microsoft.com/office/officeart/2005/8/layout/pyramid2"/>
    <dgm:cxn modelId="{20330B78-6EB1-4E30-9438-8B1500F36601}" type="presParOf" srcId="{5C1D47C3-6697-4D5B-99CD-2B79FE7B01DF}" destId="{7FF25643-C075-4D5A-93A3-D8306D42E321}" srcOrd="0" destOrd="0" presId="urn:microsoft.com/office/officeart/2005/8/layout/pyramid2"/>
    <dgm:cxn modelId="{9E16E472-342E-4786-8E18-B679BD931ABB}" type="presParOf" srcId="{5C1D47C3-6697-4D5B-99CD-2B79FE7B01DF}" destId="{B4ED2948-939C-4FFE-A336-94BF3FA69AA6}" srcOrd="1" destOrd="0" presId="urn:microsoft.com/office/officeart/2005/8/layout/pyramid2"/>
    <dgm:cxn modelId="{4D0DADB5-DF21-435E-871A-9A3E6C30A944}" type="presParOf" srcId="{5C1D47C3-6697-4D5B-99CD-2B79FE7B01DF}" destId="{571843D1-CAFE-43C9-8FD2-AFD2B5BCDD6C}" srcOrd="2" destOrd="0" presId="urn:microsoft.com/office/officeart/2005/8/layout/pyramid2"/>
    <dgm:cxn modelId="{859A01CB-A09F-4A78-9AB1-C28D7228E011}" type="presParOf" srcId="{5C1D47C3-6697-4D5B-99CD-2B79FE7B01DF}" destId="{DF63D6F8-5DDE-4F5D-8B43-AFC7363F4855}" srcOrd="3" destOrd="0" presId="urn:microsoft.com/office/officeart/2005/8/layout/pyramid2"/>
    <dgm:cxn modelId="{793CD72A-C080-44C8-B4BA-83AA68AE39C9}" type="presParOf" srcId="{5C1D47C3-6697-4D5B-99CD-2B79FE7B01DF}" destId="{B603B693-A563-4DA8-BCE5-D9A41765B270}" srcOrd="4" destOrd="0" presId="urn:microsoft.com/office/officeart/2005/8/layout/pyramid2"/>
    <dgm:cxn modelId="{2247A923-8897-426F-BE4D-8AE6BEE50100}" type="presParOf" srcId="{5C1D47C3-6697-4D5B-99CD-2B79FE7B01DF}" destId="{D5E21F87-8B5A-4D89-AEC0-2192E1AEBD01}" srcOrd="5" destOrd="0" presId="urn:microsoft.com/office/officeart/2005/8/layout/pyramid2"/>
    <dgm:cxn modelId="{FB3F6B1C-2A32-4D05-AC84-43040EFBD5BD}" type="presParOf" srcId="{5C1D47C3-6697-4D5B-99CD-2B79FE7B01DF}" destId="{AE3DCD98-5ED9-4BAF-A88C-83910CDE4A86}" srcOrd="6" destOrd="0" presId="urn:microsoft.com/office/officeart/2005/8/layout/pyramid2"/>
    <dgm:cxn modelId="{18A13758-8FD6-442B-B232-39EE30C3D296}" type="presParOf" srcId="{5C1D47C3-6697-4D5B-99CD-2B79FE7B01DF}" destId="{BED9771B-67CF-4149-B67B-F67683395D95}" srcOrd="7" destOrd="0" presId="urn:microsoft.com/office/officeart/2005/8/layout/pyramid2"/>
    <dgm:cxn modelId="{90A3C7AD-DF08-435E-90A3-39E3D9DBDC53}" type="presParOf" srcId="{5C1D47C3-6697-4D5B-99CD-2B79FE7B01DF}" destId="{4EFE73DC-8B93-48E7-9BC3-AB6DF09266B8}" srcOrd="8" destOrd="0" presId="urn:microsoft.com/office/officeart/2005/8/layout/pyramid2"/>
    <dgm:cxn modelId="{EA66A296-600D-4574-B5F1-3B20844C225E}" type="presParOf" srcId="{5C1D47C3-6697-4D5B-99CD-2B79FE7B01DF}" destId="{E85337BF-8D5A-4684-AB64-417FE90EEE4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8AF9-118B-4CD4-8268-B570ED6B1BB5}">
      <dsp:nvSpPr>
        <dsp:cNvPr id="0" name=""/>
        <dsp:cNvSpPr/>
      </dsp:nvSpPr>
      <dsp:spPr>
        <a:xfrm>
          <a:off x="7262030" y="1343779"/>
          <a:ext cx="1655860" cy="1656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6EF83-0202-46F8-BCF5-74F204D03A64}">
      <dsp:nvSpPr>
        <dsp:cNvPr id="0" name=""/>
        <dsp:cNvSpPr/>
      </dsp:nvSpPr>
      <dsp:spPr>
        <a:xfrm>
          <a:off x="7316667" y="1398993"/>
          <a:ext cx="1545705" cy="1545703"/>
        </a:xfrm>
        <a:prstGeom prst="ellipse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i="1" kern="1200" dirty="0" smtClean="0">
              <a:solidFill>
                <a:schemeClr val="tx1"/>
              </a:solidFill>
            </a:rPr>
            <a:t>Responsiveness </a:t>
          </a:r>
          <a:r>
            <a:rPr lang="id-ID" sz="1300" kern="1200" dirty="0" smtClean="0">
              <a:solidFill>
                <a:schemeClr val="tx1"/>
              </a:solidFill>
            </a:rPr>
            <a:t>(Ketanggapan)</a:t>
          </a:r>
          <a:endParaRPr lang="id-ID" sz="1300" kern="1200" dirty="0">
            <a:solidFill>
              <a:schemeClr val="tx1"/>
            </a:solidFill>
          </a:endParaRPr>
        </a:p>
      </dsp:txBody>
      <dsp:txXfrm>
        <a:off x="7537860" y="1619849"/>
        <a:ext cx="1104201" cy="1103991"/>
      </dsp:txXfrm>
    </dsp:sp>
    <dsp:sp modelId="{AF731DBD-F44C-4E17-A4EC-1CEE8FFFE91E}">
      <dsp:nvSpPr>
        <dsp:cNvPr id="0" name=""/>
        <dsp:cNvSpPr/>
      </dsp:nvSpPr>
      <dsp:spPr>
        <a:xfrm rot="2700000">
          <a:off x="5549865" y="1343865"/>
          <a:ext cx="1655669" cy="165566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0952-E849-4011-99B6-E5EB1FC9EC56}">
      <dsp:nvSpPr>
        <dsp:cNvPr id="0" name=""/>
        <dsp:cNvSpPr/>
      </dsp:nvSpPr>
      <dsp:spPr>
        <a:xfrm>
          <a:off x="5606169" y="1398993"/>
          <a:ext cx="1545705" cy="1545703"/>
        </a:xfrm>
        <a:prstGeom prst="ellipse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i="1" kern="1200" dirty="0" smtClean="0">
              <a:solidFill>
                <a:srgbClr val="FFFF00"/>
              </a:solidFill>
            </a:rPr>
            <a:t>Emphaty </a:t>
          </a:r>
          <a:r>
            <a:rPr lang="id-ID" sz="1300" kern="1200" dirty="0" smtClean="0">
              <a:solidFill>
                <a:srgbClr val="FFFF00"/>
              </a:solidFill>
            </a:rPr>
            <a:t>(Empati)</a:t>
          </a:r>
          <a:endParaRPr lang="id-ID" sz="1300" kern="1200" dirty="0">
            <a:solidFill>
              <a:srgbClr val="FFFF00"/>
            </a:solidFill>
          </a:endParaRPr>
        </a:p>
      </dsp:txBody>
      <dsp:txXfrm>
        <a:off x="5826481" y="1619849"/>
        <a:ext cx="1104201" cy="1103991"/>
      </dsp:txXfrm>
    </dsp:sp>
    <dsp:sp modelId="{E680AA90-40DF-436F-9457-C691A975A73B}">
      <dsp:nvSpPr>
        <dsp:cNvPr id="0" name=""/>
        <dsp:cNvSpPr/>
      </dsp:nvSpPr>
      <dsp:spPr>
        <a:xfrm rot="2700000">
          <a:off x="3839367" y="1343865"/>
          <a:ext cx="1655669" cy="165566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698D3-F91F-4115-BABB-DD4D057B3EA2}">
      <dsp:nvSpPr>
        <dsp:cNvPr id="0" name=""/>
        <dsp:cNvSpPr/>
      </dsp:nvSpPr>
      <dsp:spPr>
        <a:xfrm>
          <a:off x="3894790" y="1398993"/>
          <a:ext cx="1545705" cy="1545703"/>
        </a:xfrm>
        <a:prstGeom prst="ellipse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i="1" kern="1200" dirty="0" smtClean="0">
              <a:solidFill>
                <a:schemeClr val="tx1"/>
              </a:solidFill>
            </a:rPr>
            <a:t>Tangibles </a:t>
          </a:r>
          <a:r>
            <a:rPr lang="id-ID" sz="1300" kern="1200" dirty="0" smtClean="0">
              <a:solidFill>
                <a:schemeClr val="tx1"/>
              </a:solidFill>
            </a:rPr>
            <a:t>(Tampilan)</a:t>
          </a:r>
          <a:endParaRPr lang="id-ID" sz="1300" kern="1200" dirty="0">
            <a:solidFill>
              <a:schemeClr val="tx1"/>
            </a:solidFill>
          </a:endParaRPr>
        </a:p>
      </dsp:txBody>
      <dsp:txXfrm>
        <a:off x="4115101" y="1619849"/>
        <a:ext cx="1104201" cy="1103991"/>
      </dsp:txXfrm>
    </dsp:sp>
    <dsp:sp modelId="{7B5CD08F-EC10-46C7-8AD5-84449885648E}">
      <dsp:nvSpPr>
        <dsp:cNvPr id="0" name=""/>
        <dsp:cNvSpPr/>
      </dsp:nvSpPr>
      <dsp:spPr>
        <a:xfrm rot="2700000">
          <a:off x="2127988" y="1343865"/>
          <a:ext cx="1655669" cy="165566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6E78-BE16-4D49-A8C1-656E317A2579}">
      <dsp:nvSpPr>
        <dsp:cNvPr id="0" name=""/>
        <dsp:cNvSpPr/>
      </dsp:nvSpPr>
      <dsp:spPr>
        <a:xfrm>
          <a:off x="2183410" y="1398993"/>
          <a:ext cx="1545705" cy="1545703"/>
        </a:xfrm>
        <a:prstGeom prst="ellipse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i="1" kern="1200" dirty="0" smtClean="0">
              <a:solidFill>
                <a:schemeClr val="tx1"/>
              </a:solidFill>
            </a:rPr>
            <a:t>Assurance </a:t>
          </a:r>
          <a:r>
            <a:rPr lang="id-ID" sz="1300" kern="1200" dirty="0" smtClean="0">
              <a:solidFill>
                <a:schemeClr val="tx1"/>
              </a:solidFill>
            </a:rPr>
            <a:t>(Jaminan Kepastian)</a:t>
          </a:r>
          <a:endParaRPr lang="id-ID" sz="1300" kern="1200" dirty="0">
            <a:solidFill>
              <a:schemeClr val="tx1"/>
            </a:solidFill>
          </a:endParaRPr>
        </a:p>
      </dsp:txBody>
      <dsp:txXfrm>
        <a:off x="2404603" y="1619849"/>
        <a:ext cx="1104201" cy="1103991"/>
      </dsp:txXfrm>
    </dsp:sp>
    <dsp:sp modelId="{ABB1B212-00E3-4E2B-B032-8F47367B29A3}">
      <dsp:nvSpPr>
        <dsp:cNvPr id="0" name=""/>
        <dsp:cNvSpPr/>
      </dsp:nvSpPr>
      <dsp:spPr>
        <a:xfrm rot="2700000">
          <a:off x="416608" y="1343865"/>
          <a:ext cx="1655669" cy="165566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4879-EEFD-45DB-BEFF-A33A10C910A5}">
      <dsp:nvSpPr>
        <dsp:cNvPr id="0" name=""/>
        <dsp:cNvSpPr/>
      </dsp:nvSpPr>
      <dsp:spPr>
        <a:xfrm>
          <a:off x="472031" y="1398993"/>
          <a:ext cx="1545705" cy="1545703"/>
        </a:xfrm>
        <a:prstGeom prst="ellipse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i="1" kern="1200" dirty="0" smtClean="0">
              <a:solidFill>
                <a:schemeClr val="tx1"/>
              </a:solidFill>
            </a:rPr>
            <a:t>Reliability </a:t>
          </a:r>
          <a:r>
            <a:rPr lang="id-ID" sz="1300" kern="1200" dirty="0" smtClean="0">
              <a:solidFill>
                <a:schemeClr val="tx1"/>
              </a:solidFill>
            </a:rPr>
            <a:t>(Kehandalan)</a:t>
          </a:r>
          <a:endParaRPr lang="id-ID" sz="1300" kern="1200" dirty="0">
            <a:solidFill>
              <a:schemeClr val="tx1"/>
            </a:solidFill>
          </a:endParaRPr>
        </a:p>
      </dsp:txBody>
      <dsp:txXfrm>
        <a:off x="693224" y="1619849"/>
        <a:ext cx="1104201" cy="110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177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20177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943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18097" cy="344845"/>
          </a:xfrm>
          <a:prstGeom prst="rect">
            <a:avLst/>
          </a:prstGeom>
        </p:spPr>
        <p:txBody>
          <a:bodyPr vert="horz" lIns="62435" tIns="31218" rIns="62435" bIns="31218" rtlCol="0"/>
          <a:lstStyle>
            <a:lvl1pPr algn="l">
              <a:defRPr sz="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38554" y="0"/>
            <a:ext cx="2018097" cy="344845"/>
          </a:xfrm>
          <a:prstGeom prst="rect">
            <a:avLst/>
          </a:prstGeom>
        </p:spPr>
        <p:txBody>
          <a:bodyPr vert="horz" lIns="62435" tIns="31218" rIns="62435" bIns="31218" rtlCol="0"/>
          <a:lstStyle>
            <a:lvl1pPr algn="r">
              <a:defRPr sz="800"/>
            </a:lvl1pPr>
          </a:lstStyle>
          <a:p>
            <a:fld id="{73D9A391-0E26-4AF2-9D3D-83A7555D4840}" type="datetimeFigureOut">
              <a:rPr lang="id-ID" smtClean="0"/>
              <a:t>14/02/2018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515938"/>
            <a:ext cx="3441700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35" tIns="31218" rIns="62435" bIns="3121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5880" y="3271659"/>
            <a:ext cx="3725965" cy="3100328"/>
          </a:xfrm>
          <a:prstGeom prst="rect">
            <a:avLst/>
          </a:prstGeom>
        </p:spPr>
        <p:txBody>
          <a:bodyPr vert="horz" lIns="62435" tIns="31218" rIns="62435" bIns="31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227"/>
            <a:ext cx="2018097" cy="344845"/>
          </a:xfrm>
          <a:prstGeom prst="rect">
            <a:avLst/>
          </a:prstGeom>
        </p:spPr>
        <p:txBody>
          <a:bodyPr vert="horz" lIns="62435" tIns="31218" rIns="62435" bIns="31218" rtlCol="0" anchor="b"/>
          <a:lstStyle>
            <a:lvl1pPr algn="l">
              <a:defRPr sz="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38554" y="6542227"/>
            <a:ext cx="2018097" cy="344845"/>
          </a:xfrm>
          <a:prstGeom prst="rect">
            <a:avLst/>
          </a:prstGeom>
        </p:spPr>
        <p:txBody>
          <a:bodyPr vert="horz" lIns="62435" tIns="31218" rIns="62435" bIns="31218" rtlCol="0" anchor="b"/>
          <a:lstStyle>
            <a:lvl1pPr algn="r">
              <a:defRPr sz="800"/>
            </a:lvl1pPr>
          </a:lstStyle>
          <a:p>
            <a:fld id="{CC589D6D-265C-42CD-AD3D-409ACE315B7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8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395B-23FC-4919-8D3B-2C10CE41B404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d-ID" altLang="id-ID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d-ID" altLang="id-ID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4641CB-9397-4902-AC10-5A3711524340}" type="slidenum">
              <a:rPr lang="en-US" altLang="id-ID">
                <a:solidFill>
                  <a:srgbClr val="000000"/>
                </a:solidFill>
              </a:rPr>
              <a:pPr/>
              <a:t>89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1A698C-965D-4803-84BA-7652185E8AC6}" type="slidenum">
              <a:rPr lang="en-US" altLang="id-ID">
                <a:solidFill>
                  <a:srgbClr val="000000"/>
                </a:solidFill>
              </a:rPr>
              <a:pPr/>
              <a:t>90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40165F-9690-47F1-8922-4F6D1D0772C7}" type="slidenum">
              <a:rPr lang="en-US" altLang="id-ID">
                <a:solidFill>
                  <a:srgbClr val="000000"/>
                </a:solidFill>
              </a:rPr>
              <a:pPr/>
              <a:t>91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40165F-9690-47F1-8922-4F6D1D0772C7}" type="slidenum">
              <a:rPr lang="en-US" altLang="id-ID">
                <a:solidFill>
                  <a:srgbClr val="000000"/>
                </a:solidFill>
              </a:rPr>
              <a:pPr/>
              <a:t>92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d-ID" altLang="id-ID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884D16-93BA-4056-BF04-A0EC99AD2187}" type="slidenum">
              <a:rPr lang="en-US" altLang="id-ID">
                <a:solidFill>
                  <a:srgbClr val="000000"/>
                </a:solidFill>
              </a:rPr>
              <a:pPr/>
              <a:t>94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884D16-93BA-4056-BF04-A0EC99AD2187}" type="slidenum">
              <a:rPr lang="en-US" altLang="id-ID">
                <a:solidFill>
                  <a:srgbClr val="000000"/>
                </a:solidFill>
              </a:rPr>
              <a:pPr/>
              <a:t>95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403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d-ID" altLang="id-ID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395B-23FC-4919-8D3B-2C10CE41B404}" type="slidenum">
              <a:rPr lang="id-ID" smtClean="0">
                <a:solidFill>
                  <a:prstClr val="black"/>
                </a:solidFill>
              </a:rPr>
              <a:pPr/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d-ID" altLang="id-ID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1C6A32-378E-44A1-B2C0-D45B1CAD16D5}" type="slidenum">
              <a:rPr lang="en-US" altLang="id-ID">
                <a:solidFill>
                  <a:prstClr val="black"/>
                </a:solidFill>
              </a:rPr>
              <a:pPr/>
              <a:t>101</a:t>
            </a:fld>
            <a:endParaRPr lang="en-US" alt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BA7A5F-C937-4C89-8A93-1E3DF431AE57}" type="slidenum">
              <a:rPr lang="en-US" altLang="id-ID">
                <a:solidFill>
                  <a:prstClr val="black"/>
                </a:solidFill>
              </a:rPr>
              <a:pPr/>
              <a:t>102</a:t>
            </a:fld>
            <a:endParaRPr lang="en-US" alt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DB0F1E-5C2E-4384-945D-ED7667971216}" type="slidenum">
              <a:rPr lang="en-US" altLang="id-ID">
                <a:solidFill>
                  <a:prstClr val="black"/>
                </a:solidFill>
              </a:rPr>
              <a:pPr/>
              <a:t>103</a:t>
            </a:fld>
            <a:endParaRPr lang="en-US" alt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8E8D82-09B5-48F0-8BC0-4FB579728B38}" type="slidenum">
              <a:rPr lang="en-US" altLang="id-ID">
                <a:solidFill>
                  <a:prstClr val="black"/>
                </a:solidFill>
              </a:rPr>
              <a:pPr/>
              <a:t>104</a:t>
            </a:fld>
            <a:endParaRPr lang="en-US" alt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395B-23FC-4919-8D3B-2C10CE41B404}" type="slidenum">
              <a:rPr lang="id-ID" smtClean="0">
                <a:solidFill>
                  <a:prstClr val="black"/>
                </a:solidFill>
              </a:rPr>
              <a:pPr/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D6234-0397-4B11-932A-7A36AA68A4C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C0928-1D67-4CA9-89AF-0BCE9A633FD5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5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9A9EA-A9EF-4D32-95A9-293D9DA1C8DA}" type="slidenum">
              <a:rPr lang="en-GB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Empati : kita harus tau pendengar kita ngerti ga</a:t>
            </a:r>
            <a:r>
              <a:rPr lang="id-ID" baseline="0" dirty="0" smtClean="0"/>
              <a:t> sehingga komunikasi 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DD18-D0BF-489D-B923-423A34C20D93}" type="slidenum">
              <a:rPr lang="id-ID" smtClean="0">
                <a:solidFill>
                  <a:prstClr val="black"/>
                </a:solidFill>
              </a:rPr>
              <a:pPr/>
              <a:t>66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3DB611-1F56-4AE7-992D-5CDE2005F58A}" type="slidenum">
              <a:rPr lang="en-US" altLang="id-ID">
                <a:solidFill>
                  <a:prstClr val="black"/>
                </a:solidFill>
                <a:latin typeface="Arial" charset="0"/>
              </a:rPr>
              <a:pPr/>
              <a:t>81</a:t>
            </a:fld>
            <a:endParaRPr lang="en-US" alt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d-ID" altLang="id-ID" smtClean="0"/>
              <a:t>awalnya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07286" indent="-19511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80440" indent="-15608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092617" indent="-15608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404793" indent="-15608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1716969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029145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2341321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2653497" indent="-1560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7D89A2-1EE2-4949-A621-98A6BC106F9E}" type="slidenum">
              <a:rPr lang="en-US" altLang="id-ID">
                <a:solidFill>
                  <a:prstClr val="black"/>
                </a:solidFill>
                <a:latin typeface="Arial" charset="0"/>
              </a:rPr>
              <a:pPr/>
              <a:t>85</a:t>
            </a:fld>
            <a:endParaRPr lang="en-US" altLang="id-ID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6C8F-3772-4BDE-A0EA-DEC033D4EF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495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45E47-DAC8-41B2-9CB8-2F3E5ADD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5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E704911-DAA6-4B8D-BDBE-BA5655CA391C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4E78594-9DC8-403C-99F4-D485EC28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6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3CEE3CA-35B4-4027-9BA3-68057EA94869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637825F-037B-44C2-83AE-EE009F98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51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60D559D-DA2B-49F8-98E5-C741C6AA9B06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7D341C9-539E-4A90-B5B7-FE5F8D541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00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55478EB-42E5-4E64-B4DB-C5679BBA9ED3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F4E0E43-598C-474D-9FF7-879F07D31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74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78D19D8-3AB5-40D9-8359-BB66AB438283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D9EF24C-D617-407E-8F49-D05ED97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4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D9B52F5-8673-4CA4-ABF6-4AE5B5AD7F64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414C2C2-9688-4C9E-9BBD-D1F76E234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98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3A15E0E-35ED-4D97-9A76-76788EB670C9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9A60A2-9F66-47BB-A0CB-E61E2D34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5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B609AF1-E30D-445D-94C6-FB3235DE92D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9FF58C0-1A6D-4E96-B961-4A9E6636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C805D2C-BF71-48BD-A707-2310CA689B11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FCBFE56-F1A4-45A5-B5D2-75BDCFD69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57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FF476BF-EBEE-4BE6-AA50-C6959002CD08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83CC06C-2CE1-4D0D-8D5A-FEDEEE9DD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5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4FD120-D06D-4C45-AC13-7AB31482B1D5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41265C4-8446-4765-AABB-788C40984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50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B86E9D-848A-431F-85B2-60853D751060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2F1A31-43E9-4CE0-8D71-574BA5E6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589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F91A9-B5D1-49B7-B7CD-B47DF96AA507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E4DF5-BEC2-4494-B80F-962103F7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1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DA3555-9EB5-46BD-9466-1EEB5D4C468E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9F9DA-7EFD-44C2-9FF9-346F447D5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38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C003E7-D34E-4543-8C9A-DEE6E99F24ED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F36F8A-C6E2-40B0-95F5-6E5E9D5E8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54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6CDFF3-DEA3-46CA-81D0-8C4D22A3A336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98AC7-2652-41B4-8987-E0EE7A27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17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8DF42F-1A26-47B6-A13D-A1035B57C6C7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977562-21F5-4258-AC2A-5857F5FF0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11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0DB0E1-7CE8-400A-9C30-25B158EEB413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53383D-3BAF-43B2-84DF-15B9E07F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2BBD-3C46-47C2-991E-65E339F9579A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80EB-1BBF-43E8-A85A-3EEE4F62219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28214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4C484-3781-4EE5-86A0-2CB8147EF50D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71D791-4567-4A7E-9B3F-0C360D29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75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7723FD-821B-4355-8C74-3E19B5ABFF3A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5787B5-D75A-438E-9204-C1D2A817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22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55ED4-97C2-48FE-A3F5-9A5ADDAA02A8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307DD-0809-4463-B1E6-97D4B71ED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36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1DE3A-A93A-46DC-AFC2-CA1A8D8A56B5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538B6-8D9B-4F32-A4D0-DADCD6D39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40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89A6-C18B-4D33-8F94-827F9E715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31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D3A4-F896-40C6-9A9F-A0392495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77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5E21-01F8-4631-9992-2B41271B8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13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4DF2-9D45-4AEE-A0FA-9341AAD7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38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044B-BC7B-4B98-93CF-2EECEEDE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3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1E47-863E-4D4C-B171-8E8DD2C8E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993F-E051-4783-8F83-BD2B1C6DC773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6865-F09B-4B5A-A3F7-DE43D31BE4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7541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AFDD-9925-43FE-8CBB-C8E448E8E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19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FBD3-A0DB-4014-95C3-AA5D51829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02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2E91-CE87-4E30-91AD-EF5EC308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496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2A14-14B1-4B73-9BE9-B777116F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97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3E01-9102-4AA7-B3D1-828D6F904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69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738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62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902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051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7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90D-1288-4896-9B67-A30FA88713BB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202B-24A1-431A-A332-67461DDA41C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05317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90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23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760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98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53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23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85363-DB49-47EA-BB31-528A5C5464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100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F2B4-9570-4F4E-AE0C-A932DD585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938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892A-BCF1-4608-A0D9-286F3829C5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083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A703-E2A5-4DEC-919E-10D8AFEAA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0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A5D8-DEE2-4700-98CF-58E1F47455D1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16E1-4F55-4ECB-94C9-DCAF13E55BC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57780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701D-0BF7-4026-B86F-F0CA768180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785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2F66-AA4C-4FE7-91E1-9AC3317288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347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4634-1034-47B9-ACD1-1A108029F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92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4D7F-EBA7-4829-BA07-89916B9D4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317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97C5-1F53-4118-A1F7-49E7C27C7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67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6BDE-3112-4B13-9292-85792B8D2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62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D977D-FE82-46BE-8F3B-93A7E84DA4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053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B479-ADE6-4E61-B99A-4F53A0FCF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1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4CF8-A043-4A2C-9957-98E6CEE37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97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6BC0-BD00-4CC9-8F53-77395886D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13B7-B002-4EEE-A36A-6566E3ECB266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78A5-FA6F-40B8-9A6E-63678D05E2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07315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29AA-15F3-45F5-8EBF-DCF0A557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14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6D3B-7372-423D-B321-18747F73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31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C609-7CE4-4554-8EDE-AB7FFC4B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E655-49F1-436B-BE6A-2D2092424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6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9B34-254B-4E50-8FE5-6839E51B1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30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C77E-4230-466F-BF1C-71C847696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77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5AFB-7485-4173-B576-7BB4359F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33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D551-3908-4760-9F9E-F8EF48A4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35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0FA3467-237F-4FA1-9EB9-DBFF27C7F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50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CE8A470-86E7-4FC3-9A18-649E2981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5BB6-3A2C-46EC-BCC1-04D074B88209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A38E-84A1-4D88-A6FB-483EE9F4227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4883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205247F-D0AC-4837-92A7-5AA3A212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7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A739C20-849B-4AE4-93FF-F2A88AA9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29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C01B48E-7D6C-479F-8C28-642BEB309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97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10E2C49-47CD-44AF-AFF4-78D3AADF2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40B0C81-0D2A-4EEB-8C55-65FC755F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44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1862471-D098-4778-9842-CDF9E0B86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53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F87E074-4119-483A-9897-E5116A51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601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58AD00-1EB6-4901-8EDD-809B43C3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43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23E8870-A050-4BDF-96C0-48480838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9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992D-E7D0-48AC-B6D3-5394EBA4F8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7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D9BD-623B-474B-BAFB-6FD5576FD1F4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437-2B55-4BC2-B472-80F014891B3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82117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05FE-5D33-4B07-8093-E04CB47615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31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0C36-40E7-48B5-AC75-CCFC440496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85D7-3420-4692-88AC-C45B76C08C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631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9599-C3E6-494E-9C48-0F00756B9D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20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0DE2-76DD-4BC4-8A6D-872C7DA83F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119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56AF-43DD-4FDB-9140-5896074E04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316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8D32-BDD8-45F4-B970-EC5ACBA24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53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4139-B2C7-44CF-AAB7-7B632157CF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25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011A-9A27-401B-AE61-B06D29C3A9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351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10D6-9828-4161-907B-80C5FAA17D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63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1473-D519-4EB2-9AF9-CF0DA17E4E3A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B622-EA76-4223-91C0-EC9469D8818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5678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2984-E058-4030-BF2F-82BC62F689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50A3-3C60-4FA5-B354-7CDCD651E3BE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D3E4-9723-4030-8103-FD07750C4D0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62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0153-82AF-4C71-BAE5-28D5C40424A0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82B9-A32B-4EE0-9F65-DB754A081A5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234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AF5D-F628-4FAC-8BE8-B1C212F17E1D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B56A-6D33-4C39-8755-7ECDF4C96DB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2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1E3E-CD1E-4A0C-857A-4B84E81C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83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26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0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67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5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3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42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7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456676-97B7-4CED-BFDF-E34AF234665A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41365-DD43-42B6-97CA-9364E097C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9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E01C9C-BFAF-4CB0-B256-DB381D6188D7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CD5CCD-1ABC-4C8A-B3D4-DDBF5582F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1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6D5335-CD68-4505-AF59-E96D18D52FC0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A09FDD-9286-4636-8E79-F4B6ABB6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A17A11-2F09-4CDC-B3CE-B120C908B112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7A5B9A-B714-46B3-868D-85E346E0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D269F3-2595-4EC0-8C5B-89C403BF90B5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4B95F-E956-4088-BD39-801F445AA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6B6617-E507-43B5-A6D1-1602DF380769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1B046-223E-456E-AFEF-455910914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3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95A5AB-1119-4304-A038-D8076E14E31E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FBCA02-DF11-45BB-83B2-6ABC58E3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33FC8E-7A81-49EB-9962-2AC48FFD3616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7113F4-D881-4F4E-AB16-56D13C686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1A8645-C3EF-4844-A47C-58E79CEB1A96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64B83F-EB66-44E2-A950-A6AD1E5D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8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C7499-46B2-4FDA-8141-4CBFE9D06720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4A7FC-9557-4C5A-B35F-B4CA8948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E60524-E55A-481E-ACBD-9E8EBD379CC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4A18D-90CE-4B0B-9520-6EAA33C80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9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4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3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75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0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16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07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88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85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3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1907C1-DFF4-44EB-8E77-D6E1D6EFED5B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68D345-767D-42AC-B28C-AC33E1692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09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5D7E23-6864-42B7-84D1-2841D12913DE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667AA2-FD5F-45D1-81BC-A9FE48B97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8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9B5DC9-8F5C-4525-9B47-9DB2CCA180B0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F5349D-9857-46DC-8999-22223B5BD7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8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E8B9D4-C6B2-462F-B602-ED2C6F1C5E88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DB0B29-E3C9-4A58-A785-82175CBE1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5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6A1A22-D558-419E-BBD0-C9274CAF4603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A75316-4BA7-4B20-ABCA-56B8279B40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64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8D864B-075B-49D3-95EA-4175F66ED442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F0EDC8-E3CC-4BCB-AD55-AD7069231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6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5FDD9A-50C2-4119-A3B7-4CAB24BD3393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978BE7-B609-44B3-A0F2-1DA766A41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1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4475A0-E072-4E5A-A3E8-A54808D2CDD9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6AD888-3BDA-4008-B1EC-8FC37897D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6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921079-96EF-47BD-9A90-6F4635CAA977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6BA814-9E54-4AE2-94C4-5117EE2B5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63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C573E6-C54F-4711-A7DF-D0375F1B3BF4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CD1305-25BE-4C78-B00F-8D85C309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25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248095-BE8D-4787-A1B4-2159E1F59B9C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70563F-7B25-49E8-8709-C4C085FED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1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955AC-414F-4D02-889C-14D3CCF0F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45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0D72B-2967-4A49-96BB-FC9F908BDC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D2ABD-68AD-4507-A19A-BC03B08D0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8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E42C-5E3F-460D-B2E4-5AE9D35098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41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9F6BF-3F26-4782-AC63-253D94700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3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151A8-B1CB-44E4-8911-BC16DEC449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41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543B3-520F-43A8-8683-C96CD9F96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23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C04D9-30D6-4445-9083-D31E922555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88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0317-1B82-450F-8872-D691D5F3EB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48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B7C6-2EB6-4404-A16C-B903D8BB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39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F98D-2E01-4505-9948-D1C4B3652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802-2288-42E8-BA6B-1CD791C97A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94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06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4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97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14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6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31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4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8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229D-D6F7-4921-BABC-2B8F18909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547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5DC8-B048-4796-89CC-460EF09351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086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BFBE-D73E-4DEC-B6F0-49537E73E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17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4BF6-8950-456D-9A91-E0AC83B850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811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6293-656B-45A0-B631-BDDCB9242F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48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A790-C326-42B8-BAC1-1B9A45B61C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06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BA50-9B23-4EA5-8FF2-D0402DD7C3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75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DDDB-5D7C-4AF7-82AA-75F4D259F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71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5D66-B43A-4F82-B66F-2449F60EAF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317418D2-E32E-4F18-9D32-831ECCFDEA0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B5025767-DD7C-4187-886C-617EBCD65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C1D5C6-0EE7-4012-B364-D6C8A431E37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1A53EA-FD6D-418C-9B37-A75FBC6E9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C215C-E8FD-45CD-BF18-5EB081DF4D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7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7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16D4C-EB5B-4490-A120-E1981CB748A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459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086A3F-072D-4538-8FFD-3AC61280A0DE}" type="slidenum">
              <a:rPr lang="en-US"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B8235FD-683B-4C11-B794-C7CA727A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9DA247-6902-403F-9271-4BC5DBB5EB26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F6E6B-55B7-455E-94E5-B6C96B4198BE}" type="datetimeFigureOut">
              <a:rPr lang="id-ID"/>
              <a:pPr>
                <a:defRPr/>
              </a:pPr>
              <a:t>14/02/2018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C6513-A60C-44A9-8514-F943ED5236B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62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7AE938-8143-41DA-BE14-53C9AF0268BF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345D97-9DC5-4212-8136-E98E85EE9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783B-B3E9-4300-94BE-5F96A7BE1A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283C-AC4F-4537-87C3-636E90D415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4EBEC09E-51BA-4AA7-A53E-F6CD1859F8A2}" type="datetimeFigureOut">
              <a:rPr lang="en-GB"/>
              <a:pPr>
                <a:defRPr/>
              </a:pPr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059F8D48-EF46-48E1-A867-096EF369C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fld id="{75A01FA0-E904-485A-BCEF-4B659786AE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27259-594C-4BC7-9A3C-1546B669CF2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9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6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5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-20151026-W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7902" y="5211763"/>
            <a:ext cx="364369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752600"/>
            <a:ext cx="8686800" cy="2639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i="1" dirty="0" smtClean="0"/>
              <a:t>PHILOSOPHY OF SERVICE</a:t>
            </a:r>
            <a:endParaRPr lang="id-ID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4998"/>
            <a:ext cx="9144000" cy="7848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id-ID" sz="45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BEKERJA</a:t>
            </a:r>
            <a:endParaRPr lang="id-ID" sz="4500" b="1" kern="0" cap="all" dirty="0">
              <a:ln w="0"/>
              <a:solidFill>
                <a:prstClr val="white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62400" y="2057400"/>
            <a:ext cx="4800600" cy="4267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  <a:t/>
            </a:r>
            <a:b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</a:br>
            <a: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  <a:t>Aktivitas</a:t>
            </a:r>
            <a:r>
              <a:rPr lang="en-GB" sz="3000" kern="0" dirty="0">
                <a:solidFill>
                  <a:prstClr val="black"/>
                </a:solidFill>
                <a:latin typeface="Arial"/>
                <a:cs typeface="Arial" charset="0"/>
              </a:rPr>
              <a:t> yang </a:t>
            </a:r>
            <a: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  <a:t> dilakukan karena ada dorongan untuk mewujudkan sesuatu sehingga tumbuh rasa tanggung jawab yang besar untuk menghasilkan suatu karya atau produk yang </a:t>
            </a:r>
            <a:r>
              <a:rPr lang="id-ID" sz="3000" kern="0" dirty="0" smtClean="0">
                <a:solidFill>
                  <a:prstClr val="black"/>
                </a:solidFill>
                <a:latin typeface="Arial"/>
                <a:cs typeface="Arial" charset="0"/>
              </a:rPr>
              <a:t>berkualitas</a:t>
            </a:r>
          </a:p>
          <a:p>
            <a:pPr algn="just">
              <a:defRPr/>
            </a:pPr>
            <a: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  <a:t/>
            </a:r>
            <a:br>
              <a:rPr lang="id-ID" sz="3000" kern="0" dirty="0">
                <a:solidFill>
                  <a:prstClr val="black"/>
                </a:solidFill>
                <a:latin typeface="Arial"/>
                <a:cs typeface="Arial" charset="0"/>
              </a:rPr>
            </a:br>
            <a:endParaRPr lang="id-ID" sz="3000" kern="0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pic>
        <p:nvPicPr>
          <p:cNvPr id="240645" name="Picture 2" descr="Image result for beker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538"/>
            <a:ext cx="3048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45" y="22123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72220"/>
              </p:ext>
            </p:extLst>
          </p:nvPr>
        </p:nvGraphicFramePr>
        <p:xfrm>
          <a:off x="457200" y="2514600"/>
          <a:ext cx="4419600" cy="3992864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3992563"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Menganggukkan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erbuka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sesuai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ekspresi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Lontarkan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kunci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65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Sentuhan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47"/>
                    </a:solidFill>
                  </a:tcPr>
                </a:tc>
              </a:tr>
            </a:tbl>
          </a:graphicData>
        </a:graphic>
      </p:graphicFrame>
      <p:pic>
        <p:nvPicPr>
          <p:cNvPr id="33801" name="Picture 2" descr="http://global.fncstatic.com/static/managed/img/fn2/video/hearing_impai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90800"/>
            <a:ext cx="3724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5"/>
          <p:cNvSpPr txBox="1">
            <a:spLocks noChangeArrowheads="1"/>
          </p:cNvSpPr>
          <p:nvPr/>
        </p:nvSpPr>
        <p:spPr bwMode="auto">
          <a:xfrm>
            <a:off x="533400" y="917575"/>
            <a:ext cx="8153400" cy="14382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d-ID" altLang="id-ID" sz="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45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EMPHATIC LISTENING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d-ID" sz="1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 flipV="1">
            <a:off x="0" y="0"/>
            <a:ext cx="3810000" cy="949325"/>
          </a:xfrm>
          <a:prstGeom prst="rect">
            <a:avLst/>
          </a:prstGeom>
          <a:gradFill rotWithShape="1">
            <a:gsLst>
              <a:gs pos="0">
                <a:srgbClr val="2C2C2C"/>
              </a:gs>
              <a:gs pos="50000">
                <a:srgbClr val="5F5F5F"/>
              </a:gs>
              <a:gs pos="100000">
                <a:srgbClr val="2C2C2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85800"/>
            <a:ext cx="3810000" cy="457200"/>
          </a:xfrm>
          <a:prstGeom prst="rect">
            <a:avLst/>
          </a:prstGeom>
          <a:gradFill rotWithShape="1">
            <a:gsLst>
              <a:gs pos="0">
                <a:srgbClr val="BBBBBB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id-ID" sz="120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3276600" y="0"/>
            <a:ext cx="5867400" cy="68580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0" y="4038600"/>
            <a:ext cx="5105400" cy="2517775"/>
          </a:xfrm>
        </p:spPr>
        <p:txBody>
          <a:bodyPr/>
          <a:lstStyle/>
          <a:p>
            <a:pPr algn="r" eaLnBrk="1" hangingPunct="1"/>
            <a:r>
              <a:rPr lang="id-ID" altLang="id-ID" sz="5000" b="1" i="1" smtClean="0">
                <a:solidFill>
                  <a:schemeClr val="bg1"/>
                </a:solidFill>
              </a:rPr>
              <a:t>MANAGING STRESS AT WORK</a:t>
            </a:r>
            <a:endParaRPr lang="en-US" altLang="id-ID" sz="5000" b="1" i="1" smtClean="0">
              <a:solidFill>
                <a:schemeClr val="bg1"/>
              </a:solidFill>
            </a:endParaRPr>
          </a:p>
        </p:txBody>
      </p:sp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24550"/>
            <a:ext cx="17081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98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id-ID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i="1" dirty="0" smtClean="0">
                <a:solidFill>
                  <a:srgbClr val="FF0000"/>
                </a:solidFill>
              </a:rPr>
              <a:t>tress </a:t>
            </a:r>
            <a:r>
              <a:rPr lang="en-US" sz="2000" b="1" dirty="0" err="1" smtClean="0">
                <a:solidFill>
                  <a:srgbClr val="FF0000"/>
                </a:solidFill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awam</a:t>
            </a:r>
            <a:r>
              <a:rPr lang="en-US" sz="2000" b="1" dirty="0" smtClean="0">
                <a:solidFill>
                  <a:srgbClr val="FF0000"/>
                </a:solidFill>
              </a:rPr>
              <a:t> :</a:t>
            </a:r>
            <a:r>
              <a:rPr lang="id-ID" sz="2000" b="1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>
                <a:solidFill>
                  <a:srgbClr val="003300"/>
                </a:solidFill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</a:rPr>
              <a:t>uatu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keadaan</a:t>
            </a:r>
            <a:r>
              <a:rPr lang="en-US" sz="2000" dirty="0" smtClean="0">
                <a:solidFill>
                  <a:srgbClr val="002060"/>
                </a:solidFill>
              </a:rPr>
              <a:t> yang </a:t>
            </a:r>
            <a:r>
              <a:rPr lang="en-US" sz="2000" dirty="0" err="1" smtClean="0">
                <a:solidFill>
                  <a:srgbClr val="002060"/>
                </a:solidFill>
              </a:rPr>
              <a:t>tidak</a:t>
            </a:r>
            <a:r>
              <a:rPr lang="id-ID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menyenangkan</a:t>
            </a:r>
            <a:r>
              <a:rPr lang="id-ID" sz="2000" dirty="0" smtClean="0">
                <a:solidFill>
                  <a:srgbClr val="002060"/>
                </a:solidFill>
              </a:rPr>
              <a:t>, k</a:t>
            </a:r>
            <a:r>
              <a:rPr lang="en-US" sz="2000" dirty="0" err="1" smtClean="0">
                <a:solidFill>
                  <a:srgbClr val="002060"/>
                </a:solidFill>
              </a:rPr>
              <a:t>etidakseimbangan</a:t>
            </a:r>
            <a:r>
              <a:rPr lang="id-ID" sz="2000" dirty="0" smtClean="0">
                <a:solidFill>
                  <a:srgbClr val="002060"/>
                </a:solidFill>
              </a:rPr>
              <a:t>, t</a:t>
            </a:r>
            <a:r>
              <a:rPr lang="en-US" sz="2000" dirty="0" err="1" smtClean="0">
                <a:solidFill>
                  <a:srgbClr val="002060"/>
                </a:solidFill>
              </a:rPr>
              <a:t>ertekan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atau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negatif</a:t>
            </a:r>
            <a:endParaRPr lang="id-ID" sz="2000" b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000" b="1" dirty="0" smtClean="0">
                <a:solidFill>
                  <a:schemeClr val="bg2"/>
                </a:solidFill>
              </a:rPr>
              <a:t>	</a:t>
            </a:r>
            <a:endParaRPr lang="id-ID" altLang="id-ID" sz="2000" b="1" dirty="0" smtClean="0">
              <a:solidFill>
                <a:schemeClr val="bg2"/>
              </a:solidFill>
            </a:endParaRPr>
          </a:p>
          <a:p>
            <a:pPr algn="just"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000" b="1" i="1" dirty="0" smtClean="0">
                <a:solidFill>
                  <a:srgbClr val="FF0000"/>
                </a:solidFill>
              </a:rPr>
              <a:t>Stress </a:t>
            </a:r>
            <a:r>
              <a:rPr lang="en-US" altLang="id-ID" sz="2000" b="1" dirty="0" smtClean="0">
                <a:solidFill>
                  <a:srgbClr val="FF0000"/>
                </a:solidFill>
              </a:rPr>
              <a:t>:</a:t>
            </a:r>
            <a:r>
              <a:rPr lang="id-ID" altLang="id-ID" sz="2000" b="1" dirty="0" smtClean="0">
                <a:solidFill>
                  <a:srgbClr val="FF0000"/>
                </a:solidFill>
              </a:rPr>
              <a:t> </a:t>
            </a:r>
            <a:r>
              <a:rPr lang="id-ID" altLang="id-ID" sz="2000" dirty="0" smtClean="0">
                <a:solidFill>
                  <a:srgbClr val="003300"/>
                </a:solidFill>
              </a:rPr>
              <a:t>Alami, bagian dari kehidupan, manusiawi, pasti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dialami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id-ID" altLang="id-ID" sz="2000" dirty="0" smtClean="0">
                <a:solidFill>
                  <a:srgbClr val="274F77"/>
                </a:solidFill>
              </a:rPr>
              <a:t>oleh manusia, s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ifatnya</a:t>
            </a:r>
            <a:r>
              <a:rPr lang="en-US" altLang="id-ID" sz="2000" dirty="0" smtClean="0">
                <a:solidFill>
                  <a:srgbClr val="274F77"/>
                </a:solidFill>
              </a:rPr>
              <a:t> personal</a:t>
            </a:r>
            <a:r>
              <a:rPr lang="id-ID" altLang="id-ID" sz="2000" dirty="0" smtClean="0">
                <a:solidFill>
                  <a:srgbClr val="274F77"/>
                </a:solidFill>
              </a:rPr>
              <a:t>/individual/subyektif. R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eaksi</a:t>
            </a:r>
            <a:r>
              <a:rPr lang="en-US" altLang="id-ID" sz="2000" dirty="0" smtClean="0">
                <a:solidFill>
                  <a:srgbClr val="274F77"/>
                </a:solidFill>
              </a:rPr>
              <a:t> mental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dan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fisik</a:t>
            </a:r>
            <a:r>
              <a:rPr lang="id-ID" altLang="id-ID" sz="2000" dirty="0" smtClean="0">
                <a:solidFill>
                  <a:srgbClr val="274F77"/>
                </a:solidFill>
              </a:rPr>
              <a:t> t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erhadap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ancaman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baik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nyata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maupun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khayalan</a:t>
            </a:r>
            <a:r>
              <a:rPr lang="id-ID" altLang="id-ID" sz="2000" dirty="0" smtClean="0">
                <a:solidFill>
                  <a:srgbClr val="274F77"/>
                </a:solidFill>
              </a:rPr>
              <a:t>.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Bisa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akut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ataupun</a:t>
            </a:r>
            <a:r>
              <a:rPr lang="en-US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err="1" smtClean="0">
                <a:solidFill>
                  <a:srgbClr val="274F77"/>
                </a:solidFill>
              </a:rPr>
              <a:t>kronis</a:t>
            </a:r>
            <a:endParaRPr lang="id-ID" altLang="id-ID" sz="20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endParaRPr lang="en-US" altLang="id-ID" sz="20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id-ID" altLang="id-ID" sz="2000" b="1" dirty="0" smtClean="0">
                <a:solidFill>
                  <a:srgbClr val="FF0000"/>
                </a:solidFill>
              </a:rPr>
              <a:t>Bisa mendorong kemajuan : </a:t>
            </a:r>
            <a:r>
              <a:rPr lang="id-ID" altLang="id-ID" sz="2000" dirty="0" smtClean="0">
                <a:solidFill>
                  <a:srgbClr val="274F77"/>
                </a:solidFill>
              </a:rPr>
              <a:t>Selama orang memiliki keinginan untuk maju pasti akan mengalami stres</a:t>
            </a:r>
            <a:r>
              <a:rPr lang="en-US" sz="2000" dirty="0" smtClean="0">
                <a:solidFill>
                  <a:srgbClr val="002060"/>
                </a:solidFill>
              </a:rPr>
              <a:t>	</a:t>
            </a:r>
            <a:endParaRPr lang="id-ID" sz="20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rgbClr val="008000"/>
              </a:buClr>
              <a:buFont typeface="Wingdings" pitchFamily="2" charset="2"/>
              <a:buNone/>
            </a:pPr>
            <a:endParaRPr lang="id-ID" altLang="id-ID" sz="2000" b="1" i="1" dirty="0" smtClean="0">
              <a:solidFill>
                <a:srgbClr val="FF0000"/>
              </a:solidFill>
            </a:endParaRPr>
          </a:p>
          <a:p>
            <a:pPr algn="just"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id-ID" altLang="id-ID" sz="2000" b="1" i="1" dirty="0" smtClean="0">
                <a:solidFill>
                  <a:srgbClr val="FF0000"/>
                </a:solidFill>
              </a:rPr>
              <a:t>Handling </a:t>
            </a:r>
            <a:r>
              <a:rPr lang="en-US" altLang="id-ID" sz="2000" b="1" i="1" dirty="0" smtClean="0">
                <a:solidFill>
                  <a:srgbClr val="FF0000"/>
                </a:solidFill>
              </a:rPr>
              <a:t>stress </a:t>
            </a:r>
            <a:r>
              <a:rPr lang="id-ID" altLang="id-ID" sz="2000" b="1" i="1" dirty="0" smtClean="0">
                <a:solidFill>
                  <a:srgbClr val="FF0000"/>
                </a:solidFill>
              </a:rPr>
              <a:t>at work </a:t>
            </a:r>
            <a:r>
              <a:rPr lang="en-US" altLang="id-ID" sz="2000" b="1" dirty="0" smtClean="0">
                <a:solidFill>
                  <a:srgbClr val="FF0000"/>
                </a:solidFill>
              </a:rPr>
              <a:t>:</a:t>
            </a:r>
            <a:r>
              <a:rPr lang="id-ID" altLang="id-ID" sz="2000" b="1" dirty="0" smtClean="0">
                <a:solidFill>
                  <a:srgbClr val="FF0000"/>
                </a:solidFill>
              </a:rPr>
              <a:t> </a:t>
            </a:r>
            <a:r>
              <a:rPr lang="id-ID" altLang="id-ID" sz="2000" dirty="0" smtClean="0"/>
              <a:t>T</a:t>
            </a:r>
            <a:r>
              <a:rPr lang="id-ID" altLang="id-ID" sz="2000" dirty="0" smtClean="0">
                <a:solidFill>
                  <a:srgbClr val="003300"/>
                </a:solidFill>
              </a:rPr>
              <a:t>untutan untuk </a:t>
            </a:r>
            <a:r>
              <a:rPr lang="id-ID" altLang="id-ID" sz="2000" b="1" dirty="0" smtClean="0">
                <a:solidFill>
                  <a:srgbClr val="FF0000"/>
                </a:solidFill>
              </a:rPr>
              <a:t>menyesuaikan diri. </a:t>
            </a:r>
            <a:r>
              <a:rPr lang="id-ID" altLang="id-ID" sz="2000" dirty="0" smtClean="0"/>
              <a:t>U</a:t>
            </a:r>
            <a:r>
              <a:rPr lang="id-ID" altLang="id-ID" sz="2000" dirty="0" smtClean="0">
                <a:solidFill>
                  <a:srgbClr val="003300"/>
                </a:solidFill>
              </a:rPr>
              <a:t>saha untuk seseorang berada dengan </a:t>
            </a:r>
            <a:r>
              <a:rPr lang="id-ID" altLang="id-ID" sz="2000" b="1" dirty="0" smtClean="0">
                <a:solidFill>
                  <a:srgbClr val="FF0000"/>
                </a:solidFill>
              </a:rPr>
              <a:t>betah </a:t>
            </a:r>
            <a:r>
              <a:rPr lang="id-ID" altLang="id-ID" sz="2000" dirty="0" smtClean="0">
                <a:solidFill>
                  <a:srgbClr val="003300"/>
                </a:solidFill>
              </a:rPr>
              <a:t>dalam suatu tempat, waktu dan situasi tertentu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PENGERTIAN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49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7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7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7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7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PENGERTIAN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6019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4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400" b="1" smtClean="0">
                <a:solidFill>
                  <a:schemeClr val="bg2"/>
                </a:solidFill>
              </a:rPr>
              <a:t>	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ü"/>
            </a:pPr>
            <a:endParaRPr lang="en-US" altLang="id-ID" sz="2400" b="1" smtClean="0">
              <a:solidFill>
                <a:srgbClr val="008000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400" smtClean="0">
                <a:solidFill>
                  <a:srgbClr val="003300"/>
                </a:solidFill>
              </a:rPr>
              <a:t>		</a:t>
            </a:r>
            <a:r>
              <a:rPr lang="en-US" altLang="id-ID" sz="2400" smtClean="0">
                <a:solidFill>
                  <a:srgbClr val="274F77"/>
                </a:solidFill>
              </a:rPr>
              <a:t>		</a:t>
            </a:r>
          </a:p>
        </p:txBody>
      </p:sp>
      <p:grpSp>
        <p:nvGrpSpPr>
          <p:cNvPr id="8195" name="Organization Chart 8"/>
          <p:cNvGrpSpPr>
            <a:grpSpLocks/>
          </p:cNvGrpSpPr>
          <p:nvPr/>
        </p:nvGrpSpPr>
        <p:grpSpPr bwMode="auto">
          <a:xfrm>
            <a:off x="381000" y="2209800"/>
            <a:ext cx="4076700" cy="4114800"/>
            <a:chOff x="2928" y="1248"/>
            <a:chExt cx="1440" cy="1152"/>
          </a:xfrm>
        </p:grpSpPr>
        <p:cxnSp>
          <p:nvCxnSpPr>
            <p:cNvPr id="8199" name="_s3076"/>
            <p:cNvCxnSpPr>
              <a:cxnSpLocks noChangeShapeType="1"/>
              <a:stCxn id="8203" idx="1"/>
              <a:endCxn id="8201" idx="2"/>
            </p:cNvCxnSpPr>
            <p:nvPr/>
          </p:nvCxnSpPr>
          <p:spPr bwMode="auto">
            <a:xfrm rot="10800000">
              <a:off x="3360" y="1536"/>
              <a:ext cx="144" cy="720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0" name="_s3077"/>
            <p:cNvCxnSpPr>
              <a:cxnSpLocks noChangeShapeType="1"/>
              <a:stCxn id="8202" idx="1"/>
              <a:endCxn id="8201" idx="2"/>
            </p:cNvCxnSpPr>
            <p:nvPr/>
          </p:nvCxnSpPr>
          <p:spPr bwMode="auto">
            <a:xfrm rot="10800000">
              <a:off x="3360" y="1536"/>
              <a:ext cx="144" cy="288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1" name="_s3078"/>
            <p:cNvSpPr>
              <a:spLocks noChangeArrowheads="1"/>
            </p:cNvSpPr>
            <p:nvPr/>
          </p:nvSpPr>
          <p:spPr bwMode="auto">
            <a:xfrm>
              <a:off x="2928" y="12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000" b="1" smtClean="0">
                  <a:solidFill>
                    <a:prstClr val="black"/>
                  </a:solidFill>
                  <a:latin typeface="Tahoma" pitchFamily="34" charset="0"/>
                </a:rPr>
                <a:t>JENIS </a:t>
              </a:r>
              <a:r>
                <a:rPr lang="en-US" altLang="id-ID" sz="2000" b="1" i="1" smtClean="0">
                  <a:solidFill>
                    <a:prstClr val="black"/>
                  </a:solidFill>
                  <a:latin typeface="Tahoma" pitchFamily="34" charset="0"/>
                </a:rPr>
                <a:t>STRESS</a:t>
              </a:r>
            </a:p>
          </p:txBody>
        </p:sp>
        <p:sp>
          <p:nvSpPr>
            <p:cNvPr id="8202" name="_s3079"/>
            <p:cNvSpPr>
              <a:spLocks noChangeArrowheads="1"/>
            </p:cNvSpPr>
            <p:nvPr/>
          </p:nvSpPr>
          <p:spPr bwMode="auto">
            <a:xfrm>
              <a:off x="3504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008000"/>
                </a:buClr>
                <a:buSzPct val="65000"/>
                <a:buFont typeface="Wingdings" pitchFamily="2" charset="2"/>
                <a:buNone/>
              </a:pPr>
              <a:r>
                <a:rPr lang="en-US" altLang="id-ID" sz="2000" i="1" smtClean="0">
                  <a:solidFill>
                    <a:prstClr val="black"/>
                  </a:solidFill>
                  <a:latin typeface="Tahoma" pitchFamily="34" charset="0"/>
                </a:rPr>
                <a:t>EUSTRESS</a:t>
              </a:r>
            </a:p>
            <a:p>
              <a:pPr algn="ctr" fontAlgn="base">
                <a:spcAft>
                  <a:spcPct val="0"/>
                </a:spcAft>
                <a:buClr>
                  <a:srgbClr val="008000"/>
                </a:buClr>
                <a:buSzPct val="65000"/>
                <a:buFont typeface="Wingdings" pitchFamily="2" charset="2"/>
                <a:buNone/>
              </a:pPr>
              <a:r>
                <a:rPr lang="en-US" altLang="id-ID" sz="2000" i="1" smtClean="0">
                  <a:solidFill>
                    <a:prstClr val="black"/>
                  </a:solidFill>
                  <a:latin typeface="Tahoma" pitchFamily="34" charset="0"/>
                </a:rPr>
                <a:t>Stress </a:t>
              </a:r>
              <a:r>
                <a:rPr lang="en-US" altLang="id-ID" sz="2000" smtClean="0">
                  <a:solidFill>
                    <a:prstClr val="black"/>
                  </a:solidFill>
                  <a:latin typeface="Tahoma" pitchFamily="34" charset="0"/>
                </a:rPr>
                <a:t>Positif </a:t>
              </a:r>
            </a:p>
          </p:txBody>
        </p:sp>
        <p:sp>
          <p:nvSpPr>
            <p:cNvPr id="8203" name="_s3080"/>
            <p:cNvSpPr>
              <a:spLocks noChangeArrowheads="1"/>
            </p:cNvSpPr>
            <p:nvPr/>
          </p:nvSpPr>
          <p:spPr bwMode="auto">
            <a:xfrm>
              <a:off x="3504" y="211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000" i="1" smtClean="0">
                  <a:solidFill>
                    <a:prstClr val="black"/>
                  </a:solidFill>
                  <a:latin typeface="Tahoma" pitchFamily="34" charset="0"/>
                </a:rPr>
                <a:t>DISTRESS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000" i="1" smtClean="0">
                  <a:solidFill>
                    <a:prstClr val="black"/>
                  </a:solidFill>
                  <a:latin typeface="Tahoma" pitchFamily="34" charset="0"/>
                </a:rPr>
                <a:t>Stress </a:t>
              </a:r>
              <a:r>
                <a:rPr lang="en-US" altLang="id-ID" sz="2000" smtClean="0">
                  <a:solidFill>
                    <a:prstClr val="black"/>
                  </a:solidFill>
                  <a:latin typeface="Tahoma" pitchFamily="34" charset="0"/>
                </a:rPr>
                <a:t>Negatif</a:t>
              </a:r>
            </a:p>
          </p:txBody>
        </p:sp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PENGERTIAN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Organization Chart 8"/>
          <p:cNvGrpSpPr>
            <a:grpSpLocks/>
          </p:cNvGrpSpPr>
          <p:nvPr/>
        </p:nvGrpSpPr>
        <p:grpSpPr bwMode="auto">
          <a:xfrm>
            <a:off x="4495800" y="2209800"/>
            <a:ext cx="4191000" cy="4114800"/>
            <a:chOff x="2928" y="1248"/>
            <a:chExt cx="1440" cy="1584"/>
          </a:xfrm>
        </p:grpSpPr>
        <p:cxnSp>
          <p:nvCxnSpPr>
            <p:cNvPr id="13" name="_s2053"/>
            <p:cNvCxnSpPr>
              <a:cxnSpLocks noChangeShapeType="1"/>
              <a:stCxn id="18" idx="1"/>
              <a:endCxn id="15" idx="2"/>
            </p:cNvCxnSpPr>
            <p:nvPr/>
          </p:nvCxnSpPr>
          <p:spPr bwMode="auto">
            <a:xfrm rot="10800000">
              <a:off x="3360" y="1536"/>
              <a:ext cx="144" cy="1152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2054"/>
            <p:cNvCxnSpPr>
              <a:cxnSpLocks noChangeShapeType="1"/>
              <a:stCxn id="16" idx="1"/>
              <a:endCxn id="15" idx="2"/>
            </p:cNvCxnSpPr>
            <p:nvPr/>
          </p:nvCxnSpPr>
          <p:spPr bwMode="auto">
            <a:xfrm rot="10800000">
              <a:off x="3360" y="1536"/>
              <a:ext cx="144" cy="288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2055"/>
            <p:cNvSpPr>
              <a:spLocks noChangeArrowheads="1"/>
            </p:cNvSpPr>
            <p:nvPr/>
          </p:nvSpPr>
          <p:spPr bwMode="auto">
            <a:xfrm>
              <a:off x="2928" y="12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b="1" dirty="0" smtClean="0">
                  <a:solidFill>
                    <a:prstClr val="black"/>
                  </a:solidFill>
                  <a:latin typeface="Tahoma" pitchFamily="34" charset="0"/>
                </a:rPr>
                <a:t>PENYEBAB </a:t>
              </a:r>
              <a:r>
                <a:rPr lang="en-US" altLang="id-ID" sz="1900" b="1" i="1" dirty="0" smtClean="0">
                  <a:solidFill>
                    <a:prstClr val="black"/>
                  </a:solidFill>
                  <a:latin typeface="Tahoma" pitchFamily="34" charset="0"/>
                </a:rPr>
                <a:t>STRESS</a:t>
              </a:r>
            </a:p>
          </p:txBody>
        </p:sp>
        <p:sp>
          <p:nvSpPr>
            <p:cNvPr id="16" name="_s2056"/>
            <p:cNvSpPr>
              <a:spLocks noChangeArrowheads="1"/>
            </p:cNvSpPr>
            <p:nvPr/>
          </p:nvSpPr>
          <p:spPr bwMode="auto">
            <a:xfrm>
              <a:off x="3504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008000"/>
                </a:buClr>
                <a:buSzPct val="65000"/>
                <a:buFont typeface="Wingdings" pitchFamily="2" charset="2"/>
                <a:buNone/>
              </a:pPr>
              <a:r>
                <a:rPr lang="en-US" altLang="id-ID" sz="1900" dirty="0" smtClean="0">
                  <a:solidFill>
                    <a:prstClr val="black"/>
                  </a:solidFill>
                  <a:latin typeface="Tahoma" pitchFamily="34" charset="0"/>
                </a:rPr>
                <a:t>DARI DALAM DIRI </a:t>
              </a:r>
            </a:p>
          </p:txBody>
        </p:sp>
        <p:sp>
          <p:nvSpPr>
            <p:cNvPr id="18" name="_s2057"/>
            <p:cNvSpPr>
              <a:spLocks noChangeArrowheads="1"/>
            </p:cNvSpPr>
            <p:nvPr/>
          </p:nvSpPr>
          <p:spPr bwMode="auto">
            <a:xfrm>
              <a:off x="3504" y="25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smtClean="0">
                  <a:solidFill>
                    <a:prstClr val="black"/>
                  </a:solidFill>
                  <a:latin typeface="Tahoma" pitchFamily="34" charset="0"/>
                </a:rPr>
                <a:t>LINGKUNGAN ALAM</a:t>
              </a:r>
            </a:p>
          </p:txBody>
        </p:sp>
        <p:sp>
          <p:nvSpPr>
            <p:cNvPr id="19" name="_s2058"/>
            <p:cNvSpPr>
              <a:spLocks noChangeArrowheads="1"/>
            </p:cNvSpPr>
            <p:nvPr/>
          </p:nvSpPr>
          <p:spPr bwMode="auto">
            <a:xfrm>
              <a:off x="3504" y="211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smtClean="0">
                  <a:solidFill>
                    <a:prstClr val="black"/>
                  </a:solidFill>
                  <a:latin typeface="Tahoma" pitchFamily="34" charset="0"/>
                </a:rPr>
                <a:t>DARI LUAR DIRI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171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5720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Kompetisi antar individu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Kompetisi antar perusahaan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Suasana kerja tidak nyaman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Konflik interpersonal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Dorongan untuk sukses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Kondisi pekerjaan yang tidak layak/ terlalu lama/ terlalu banyak/ sedikit/peran tidak jelas/tidak realistis/ mengintervensi </a:t>
            </a:r>
            <a:r>
              <a:rPr lang="id-ID" altLang="id-ID" sz="2000" i="1" dirty="0" smtClean="0"/>
              <a:t>personal life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i="1" dirty="0" smtClean="0"/>
              <a:t>Deadline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Kurangnya pengawasan/ umpan balik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Perubahan dalam lingkungan kerja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altLang="id-ID" sz="2000" dirty="0" smtClean="0"/>
              <a:t>Tidak melibatkan karyawan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id-ID" altLang="id-ID" sz="20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id-ID" altLang="id-ID" sz="20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id-ID" altLang="id-ID" sz="2000" dirty="0" smtClean="0"/>
          </a:p>
          <a:p>
            <a:pPr eaLnBrk="1" hangingPunct="1">
              <a:defRPr/>
            </a:pPr>
            <a:endParaRPr lang="id-ID" altLang="id-ID" sz="2000" dirty="0" smtClean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SUMBER STRESS DI PEKERJAAN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American Psychological Association (2012)                                                                              The American Institute of Stress &amp; Unite the union (2013)</a:t>
            </a:r>
            <a:endParaRPr lang="en-US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19050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Teknologi baru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Kurang pelatihan (kesempatan untuk berkembang)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Kebosanan dan rutinitas/ kurang tantangan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Ancaman adanya demosi dan reorganisasi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Issue gaji rendah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Issue promosi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Ketidakpastian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Diskriminasi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Lingkungan tidak aman</a:t>
            </a: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buFont typeface="+mj-lt"/>
              <a:buAutoNum type="arabicPeriod" startAt="10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400" b="1" smtClean="0">
                <a:solidFill>
                  <a:schemeClr val="bg2"/>
                </a:solidFill>
              </a:rPr>
              <a:t>	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ü"/>
            </a:pPr>
            <a:endParaRPr lang="en-US" altLang="id-ID" sz="2400" b="1" smtClean="0">
              <a:solidFill>
                <a:srgbClr val="008000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400" smtClean="0">
                <a:solidFill>
                  <a:srgbClr val="003300"/>
                </a:solidFill>
              </a:rPr>
              <a:t>		</a:t>
            </a:r>
            <a:r>
              <a:rPr lang="en-US" altLang="id-ID" sz="2400" smtClean="0">
                <a:solidFill>
                  <a:srgbClr val="274F77"/>
                </a:solidFill>
              </a:rPr>
              <a:t>		</a:t>
            </a:r>
          </a:p>
        </p:txBody>
      </p:sp>
      <p:grpSp>
        <p:nvGrpSpPr>
          <p:cNvPr id="18435" name="Organization Chart 8"/>
          <p:cNvGrpSpPr>
            <a:grpSpLocks/>
          </p:cNvGrpSpPr>
          <p:nvPr/>
        </p:nvGrpSpPr>
        <p:grpSpPr bwMode="auto">
          <a:xfrm>
            <a:off x="838200" y="2209800"/>
            <a:ext cx="7543800" cy="4114800"/>
            <a:chOff x="2928" y="1248"/>
            <a:chExt cx="1440" cy="1584"/>
          </a:xfrm>
        </p:grpSpPr>
        <p:cxnSp>
          <p:nvCxnSpPr>
            <p:cNvPr id="18439" name="_s4101"/>
            <p:cNvCxnSpPr>
              <a:cxnSpLocks noChangeShapeType="1"/>
              <a:stCxn id="18443" idx="1"/>
              <a:endCxn id="18441" idx="2"/>
            </p:cNvCxnSpPr>
            <p:nvPr/>
          </p:nvCxnSpPr>
          <p:spPr bwMode="auto">
            <a:xfrm rot="10800000">
              <a:off x="3360" y="1536"/>
              <a:ext cx="144" cy="1152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0" name="_s4102"/>
            <p:cNvCxnSpPr>
              <a:cxnSpLocks noChangeShapeType="1"/>
              <a:stCxn id="18442" idx="1"/>
              <a:endCxn id="18441" idx="2"/>
            </p:cNvCxnSpPr>
            <p:nvPr/>
          </p:nvCxnSpPr>
          <p:spPr bwMode="auto">
            <a:xfrm rot="10800000">
              <a:off x="3360" y="1536"/>
              <a:ext cx="144" cy="288"/>
            </a:xfrm>
            <a:prstGeom prst="bentConnector2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1" name="_s4103"/>
            <p:cNvSpPr>
              <a:spLocks noChangeArrowheads="1"/>
            </p:cNvSpPr>
            <p:nvPr/>
          </p:nvSpPr>
          <p:spPr bwMode="auto">
            <a:xfrm>
              <a:off x="2928" y="12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b="1" smtClean="0">
                  <a:solidFill>
                    <a:prstClr val="black"/>
                  </a:solidFill>
                  <a:latin typeface="Tahoma" pitchFamily="34" charset="0"/>
                </a:rPr>
                <a:t>REAKSI </a:t>
              </a:r>
              <a:r>
                <a:rPr lang="en-US" altLang="id-ID" sz="1900" b="1" i="1" smtClean="0">
                  <a:solidFill>
                    <a:prstClr val="black"/>
                  </a:solidFill>
                  <a:latin typeface="Tahoma" pitchFamily="34" charset="0"/>
                </a:rPr>
                <a:t>STRESS</a:t>
              </a:r>
            </a:p>
          </p:txBody>
        </p:sp>
        <p:sp>
          <p:nvSpPr>
            <p:cNvPr id="18442" name="_s4104"/>
            <p:cNvSpPr>
              <a:spLocks noChangeArrowheads="1"/>
            </p:cNvSpPr>
            <p:nvPr/>
          </p:nvSpPr>
          <p:spPr bwMode="auto">
            <a:xfrm>
              <a:off x="3504" y="168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008000"/>
                </a:buClr>
                <a:buSzPct val="65000"/>
                <a:buFont typeface="Wingdings" pitchFamily="2" charset="2"/>
                <a:buNone/>
              </a:pPr>
              <a:r>
                <a:rPr lang="en-US" altLang="id-ID" sz="1900" b="1" smtClean="0">
                  <a:solidFill>
                    <a:prstClr val="black"/>
                  </a:solidFill>
                  <a:latin typeface="Tahoma" pitchFamily="34" charset="0"/>
                </a:rPr>
                <a:t>EMOSI </a:t>
              </a:r>
            </a:p>
          </p:txBody>
        </p:sp>
        <p:sp>
          <p:nvSpPr>
            <p:cNvPr id="18443" name="_s4105"/>
            <p:cNvSpPr>
              <a:spLocks noChangeArrowheads="1"/>
            </p:cNvSpPr>
            <p:nvPr/>
          </p:nvSpPr>
          <p:spPr bwMode="auto">
            <a:xfrm>
              <a:off x="3504" y="25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b="1" smtClean="0">
                  <a:solidFill>
                    <a:prstClr val="black"/>
                  </a:solidFill>
                  <a:latin typeface="Tahoma" pitchFamily="34" charset="0"/>
                </a:rPr>
                <a:t>TINGKAH LAKU</a:t>
              </a:r>
            </a:p>
          </p:txBody>
        </p:sp>
        <p:sp>
          <p:nvSpPr>
            <p:cNvPr id="18444" name="_s4106"/>
            <p:cNvSpPr>
              <a:spLocks noChangeArrowheads="1"/>
            </p:cNvSpPr>
            <p:nvPr/>
          </p:nvSpPr>
          <p:spPr bwMode="auto">
            <a:xfrm>
              <a:off x="3504" y="211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1900" b="1" smtClean="0">
                  <a:solidFill>
                    <a:prstClr val="black"/>
                  </a:solidFill>
                  <a:latin typeface="Tahoma" pitchFamily="34" charset="0"/>
                </a:rPr>
                <a:t>FISIK</a:t>
              </a:r>
            </a:p>
          </p:txBody>
        </p:sp>
      </p:grp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PENGERTIAN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9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36576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000" b="1" dirty="0" smtClean="0">
                <a:solidFill>
                  <a:schemeClr val="bg2"/>
                </a:solidFill>
              </a:rPr>
              <a:t>	</a:t>
            </a:r>
            <a:r>
              <a:rPr lang="en-US" altLang="id-ID" sz="2000" b="1" i="1" dirty="0" smtClean="0">
                <a:solidFill>
                  <a:srgbClr val="FF0000"/>
                </a:solidFill>
              </a:rPr>
              <a:t>STRESS MANAGEMENT </a:t>
            </a:r>
            <a:r>
              <a:rPr lang="id-ID" altLang="id-ID" sz="2000" b="1" i="1" dirty="0" smtClean="0">
                <a:solidFill>
                  <a:srgbClr val="FF0000"/>
                </a:solidFill>
              </a:rPr>
              <a:t>DEFINISI </a:t>
            </a:r>
            <a:r>
              <a:rPr lang="en-US" altLang="id-ID" sz="2000" b="1" i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ü"/>
            </a:pPr>
            <a:endParaRPr lang="en-US" altLang="id-ID" sz="2000" b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000" dirty="0" smtClean="0">
                <a:solidFill>
                  <a:srgbClr val="003300"/>
                </a:solidFill>
              </a:rPr>
              <a:t>	</a:t>
            </a:r>
            <a:r>
              <a:rPr lang="en-US" altLang="id-ID" sz="2000" dirty="0" smtClean="0">
                <a:solidFill>
                  <a:srgbClr val="274F77"/>
                </a:solidFill>
              </a:rPr>
              <a:t>SERANGKAIAN KEGIATAN YANG DILAKUKAN UNTUK MENGELOLA</a:t>
            </a:r>
            <a:r>
              <a:rPr lang="id-ID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STRE</a:t>
            </a:r>
            <a:r>
              <a:rPr lang="id-ID" altLang="id-ID" sz="2000" i="1" dirty="0" smtClean="0">
                <a:solidFill>
                  <a:srgbClr val="274F77"/>
                </a:solidFill>
              </a:rPr>
              <a:t>S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</a:t>
            </a:r>
            <a:endParaRPr lang="id-ID" altLang="id-ID" sz="2000" i="1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Arial" charset="0"/>
              <a:buNone/>
            </a:pPr>
            <a:endParaRPr lang="id-ID" altLang="id-ID" sz="20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Arial" charset="0"/>
              <a:buNone/>
            </a:pPr>
            <a:r>
              <a:rPr lang="id-ID" altLang="id-ID" sz="2000" dirty="0" smtClean="0">
                <a:solidFill>
                  <a:srgbClr val="274F77"/>
                </a:solidFill>
              </a:rPr>
              <a:t>	</a:t>
            </a:r>
            <a:r>
              <a:rPr lang="en-US" altLang="id-ID" sz="2000" dirty="0" smtClean="0">
                <a:solidFill>
                  <a:srgbClr val="274F77"/>
                </a:solidFill>
              </a:rPr>
              <a:t>TEKNIKNYA BERVARIASI SESUAI</a:t>
            </a:r>
            <a:r>
              <a:rPr lang="id-ID" altLang="id-ID" sz="2000" dirty="0" smtClean="0">
                <a:solidFill>
                  <a:srgbClr val="274F77"/>
                </a:solidFill>
              </a:rPr>
              <a:t> 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STRESSOR</a:t>
            </a:r>
            <a:r>
              <a:rPr lang="id-ID" altLang="id-ID" sz="2000" i="1" dirty="0" smtClean="0">
                <a:solidFill>
                  <a:srgbClr val="274F77"/>
                </a:solidFill>
              </a:rPr>
              <a:t> </a:t>
            </a:r>
            <a:r>
              <a:rPr lang="en-US" altLang="id-ID" sz="2000" dirty="0" smtClean="0">
                <a:solidFill>
                  <a:srgbClr val="274F77"/>
                </a:solidFill>
              </a:rPr>
              <a:t>DAN TINGKAT 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STRES</a:t>
            </a:r>
            <a:r>
              <a:rPr lang="id-ID" altLang="id-ID" sz="2000" i="1" dirty="0" smtClean="0">
                <a:solidFill>
                  <a:srgbClr val="274F77"/>
                </a:solidFill>
              </a:rPr>
              <a:t>S </a:t>
            </a:r>
            <a:r>
              <a:rPr lang="en-US" altLang="id-ID" sz="2000" dirty="0" smtClean="0">
                <a:solidFill>
                  <a:srgbClr val="274F77"/>
                </a:solidFill>
              </a:rPr>
              <a:t>YANG DIALAMI</a:t>
            </a:r>
            <a:r>
              <a:rPr lang="id-ID" altLang="id-ID" sz="2000" dirty="0">
                <a:solidFill>
                  <a:srgbClr val="274F77"/>
                </a:solidFill>
              </a:rPr>
              <a:t> </a:t>
            </a:r>
            <a:r>
              <a:rPr lang="en-US" altLang="id-ID" sz="2000" dirty="0" smtClean="0">
                <a:solidFill>
                  <a:srgbClr val="FF0000"/>
                </a:solidFill>
              </a:rPr>
              <a:t>INTERVENSI DINI</a:t>
            </a:r>
            <a:r>
              <a:rPr lang="en-US" altLang="id-ID" sz="2000" dirty="0" smtClean="0">
                <a:solidFill>
                  <a:srgbClr val="274F77"/>
                </a:solidFill>
              </a:rPr>
              <a:t> TERHADAP 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STRE</a:t>
            </a:r>
            <a:r>
              <a:rPr lang="id-ID" altLang="id-ID" sz="2000" i="1" dirty="0" smtClean="0">
                <a:solidFill>
                  <a:srgbClr val="274F77"/>
                </a:solidFill>
              </a:rPr>
              <a:t>S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 </a:t>
            </a:r>
            <a:r>
              <a:rPr lang="en-US" altLang="id-ID" sz="2000" dirty="0" smtClean="0">
                <a:solidFill>
                  <a:srgbClr val="274F77"/>
                </a:solidFill>
              </a:rPr>
              <a:t>AKAN LEBIH BAIK DARI PADA MENUNGGU. 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endParaRPr lang="en-US" altLang="id-ID" sz="20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000" dirty="0" smtClean="0">
                <a:solidFill>
                  <a:srgbClr val="274F77"/>
                </a:solidFill>
              </a:rPr>
              <a:t>	DENGAN DEMIKIAN </a:t>
            </a:r>
            <a:r>
              <a:rPr lang="en-US" altLang="id-ID" sz="2000" dirty="0" smtClean="0">
                <a:solidFill>
                  <a:srgbClr val="FF0000"/>
                </a:solidFill>
              </a:rPr>
              <a:t>PERLU DISADARI</a:t>
            </a:r>
            <a:r>
              <a:rPr lang="en-US" altLang="id-ID" sz="2000" dirty="0" smtClean="0">
                <a:solidFill>
                  <a:srgbClr val="274F77"/>
                </a:solidFill>
              </a:rPr>
              <a:t> GEJALA-GEJALA YANG MENANDAI 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STRE</a:t>
            </a:r>
            <a:r>
              <a:rPr lang="id-ID" altLang="id-ID" sz="2000" i="1" dirty="0" smtClean="0">
                <a:solidFill>
                  <a:srgbClr val="274F77"/>
                </a:solidFill>
              </a:rPr>
              <a:t>S</a:t>
            </a:r>
            <a:r>
              <a:rPr lang="en-US" altLang="id-ID" sz="2000" i="1" dirty="0" smtClean="0">
                <a:solidFill>
                  <a:srgbClr val="274F77"/>
                </a:solidFill>
              </a:rPr>
              <a:t>S </a:t>
            </a:r>
            <a:r>
              <a:rPr lang="en-US" altLang="id-ID" sz="2000" dirty="0" smtClean="0">
                <a:solidFill>
                  <a:srgbClr val="274F77"/>
                </a:solidFill>
              </a:rPr>
              <a:t>TELAH MUNCUL </a:t>
            </a:r>
          </a:p>
          <a:p>
            <a:pPr eaLnBrk="1" hangingPunct="1">
              <a:buClr>
                <a:srgbClr val="008000"/>
              </a:buClr>
              <a:buFont typeface="Arial" charset="0"/>
              <a:buNone/>
            </a:pPr>
            <a:endParaRPr lang="en-US" altLang="id-ID" sz="28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endParaRPr lang="en-US" altLang="id-ID" sz="2800" i="1" dirty="0" smtClean="0">
              <a:solidFill>
                <a:srgbClr val="274F77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</a:t>
            </a: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MANAGEMENT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829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9" name="Rectangle 7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848600" cy="16764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smtClean="0">
                <a:solidFill>
                  <a:srgbClr val="003300"/>
                </a:solidFill>
              </a:rPr>
              <a:t>	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Penyelesaian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i="1" dirty="0" err="1" smtClean="0">
                <a:solidFill>
                  <a:srgbClr val="274F77"/>
                </a:solidFill>
              </a:rPr>
              <a:t>stre</a:t>
            </a:r>
            <a:r>
              <a:rPr lang="id-ID" altLang="id-ID" sz="2500" i="1" dirty="0" smtClean="0">
                <a:solidFill>
                  <a:srgbClr val="274F77"/>
                </a:solidFill>
              </a:rPr>
              <a:t>s</a:t>
            </a:r>
            <a:r>
              <a:rPr lang="en-US" altLang="id-ID" sz="2500" i="1" dirty="0" smtClean="0">
                <a:solidFill>
                  <a:srgbClr val="274F77"/>
                </a:solidFill>
              </a:rPr>
              <a:t>s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sangat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dipengaruhi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oleh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kesadaran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dan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pengenalan</a:t>
            </a:r>
            <a:r>
              <a:rPr lang="en-US" altLang="id-ID" sz="2500" dirty="0" smtClean="0">
                <a:solidFill>
                  <a:srgbClr val="FF0000"/>
                </a:solidFill>
              </a:rPr>
              <a:t>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individu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terhadap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i="1" dirty="0" err="1" smtClean="0">
                <a:solidFill>
                  <a:srgbClr val="274F77"/>
                </a:solidFill>
              </a:rPr>
              <a:t>stre</a:t>
            </a:r>
            <a:r>
              <a:rPr lang="id-ID" altLang="id-ID" sz="2500" i="1" dirty="0" smtClean="0">
                <a:solidFill>
                  <a:srgbClr val="274F77"/>
                </a:solidFill>
              </a:rPr>
              <a:t>s</a:t>
            </a:r>
            <a:r>
              <a:rPr lang="en-US" altLang="id-ID" sz="2500" i="1" dirty="0" smtClean="0">
                <a:solidFill>
                  <a:srgbClr val="274F77"/>
                </a:solidFill>
              </a:rPr>
              <a:t>s </a:t>
            </a:r>
            <a:r>
              <a:rPr lang="en-US" altLang="id-ID" sz="2500" dirty="0" smtClean="0">
                <a:solidFill>
                  <a:srgbClr val="274F77"/>
                </a:solidFill>
              </a:rPr>
              <a:t>yang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dialami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dan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i="1" dirty="0" smtClean="0">
                <a:solidFill>
                  <a:srgbClr val="274F77"/>
                </a:solidFill>
              </a:rPr>
              <a:t>stressor</a:t>
            </a:r>
            <a:r>
              <a:rPr lang="id-ID" altLang="id-ID" sz="2500" dirty="0" smtClean="0">
                <a:solidFill>
                  <a:srgbClr val="274F77"/>
                </a:solidFill>
              </a:rPr>
              <a:t>-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nya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</a:t>
            </a: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MANAGEMENT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1706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Flowchart: Connector 12"/>
          <p:cNvSpPr>
            <a:spLocks noChangeArrowheads="1"/>
          </p:cNvSpPr>
          <p:nvPr/>
        </p:nvSpPr>
        <p:spPr bwMode="auto">
          <a:xfrm>
            <a:off x="381000" y="1860550"/>
            <a:ext cx="1066800" cy="9906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d-ID" altLang="id-ID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544513" y="1828800"/>
            <a:ext cx="750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6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" name="Flowchart: Connector 12"/>
          <p:cNvSpPr>
            <a:spLocks noChangeArrowheads="1"/>
          </p:cNvSpPr>
          <p:nvPr/>
        </p:nvSpPr>
        <p:spPr bwMode="auto">
          <a:xfrm>
            <a:off x="457200" y="3408362"/>
            <a:ext cx="1066800" cy="9906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d-ID" altLang="id-ID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20713" y="3376612"/>
            <a:ext cx="750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6000" b="1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600200" y="3484562"/>
            <a:ext cx="716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err="1" smtClean="0">
                <a:solidFill>
                  <a:srgbClr val="FF0000"/>
                </a:solidFill>
              </a:rPr>
              <a:t>Kemampuan</a:t>
            </a:r>
            <a:r>
              <a:rPr lang="en-US" altLang="id-ID" sz="2500" dirty="0" smtClean="0">
                <a:solidFill>
                  <a:srgbClr val="FF0000"/>
                </a:solidFill>
              </a:rPr>
              <a:t>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mengelola</a:t>
            </a:r>
            <a:r>
              <a:rPr lang="en-US" altLang="id-ID" sz="2500" dirty="0" smtClean="0">
                <a:solidFill>
                  <a:srgbClr val="FF0000"/>
                </a:solidFill>
              </a:rPr>
              <a:t> </a:t>
            </a:r>
            <a:r>
              <a:rPr lang="en-US" altLang="id-ID" sz="2500" i="1" dirty="0" err="1" smtClean="0">
                <a:solidFill>
                  <a:srgbClr val="FF0000"/>
                </a:solidFill>
              </a:rPr>
              <a:t>stre</a:t>
            </a:r>
            <a:r>
              <a:rPr lang="id-ID" altLang="id-ID" sz="2500" i="1" dirty="0" smtClean="0">
                <a:solidFill>
                  <a:srgbClr val="FF0000"/>
                </a:solidFill>
              </a:rPr>
              <a:t>s</a:t>
            </a:r>
            <a:r>
              <a:rPr lang="en-US" altLang="id-ID" sz="2500" i="1" dirty="0" smtClean="0">
                <a:solidFill>
                  <a:srgbClr val="FF0000"/>
                </a:solidFill>
              </a:rPr>
              <a:t>s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sangat</a:t>
            </a:r>
            <a:r>
              <a:rPr lang="en-US" altLang="id-ID" sz="2500" dirty="0" smtClean="0">
                <a:solidFill>
                  <a:srgbClr val="FF0000"/>
                </a:solidFill>
              </a:rPr>
              <a:t> </a:t>
            </a:r>
            <a:r>
              <a:rPr lang="en-US" altLang="id-ID" sz="2500" dirty="0" err="1" smtClean="0">
                <a:solidFill>
                  <a:srgbClr val="FF0000"/>
                </a:solidFill>
              </a:rPr>
              <a:t>tergantung</a:t>
            </a:r>
            <a:r>
              <a:rPr lang="en-US" altLang="id-ID" sz="2500" dirty="0" smtClean="0">
                <a:solidFill>
                  <a:srgbClr val="FF0000"/>
                </a:solidFill>
              </a:rPr>
              <a:t> :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smtClean="0">
                <a:solidFill>
                  <a:srgbClr val="003300"/>
                </a:solidFill>
              </a:rPr>
              <a:t>		</a:t>
            </a:r>
            <a:r>
              <a:rPr lang="en-US" altLang="id-ID" sz="2500" dirty="0" smtClean="0">
                <a:solidFill>
                  <a:srgbClr val="274F77"/>
                </a:solidFill>
              </a:rPr>
              <a:t>1.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Kemampuan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untuk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rileks</a:t>
            </a:r>
            <a:endParaRPr lang="en-US" altLang="id-ID" sz="2500" dirty="0" smtClean="0">
              <a:solidFill>
                <a:srgbClr val="274F77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smtClean="0">
                <a:solidFill>
                  <a:srgbClr val="274F77"/>
                </a:solidFill>
              </a:rPr>
              <a:t>		2.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Menciptakan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sikap</a:t>
            </a:r>
            <a:r>
              <a:rPr lang="en-US" altLang="id-ID" sz="2500" dirty="0" smtClean="0">
                <a:solidFill>
                  <a:srgbClr val="274F77"/>
                </a:solidFill>
              </a:rPr>
              <a:t> </a:t>
            </a:r>
            <a:r>
              <a:rPr lang="en-US" altLang="id-ID" sz="2500" dirty="0" err="1" smtClean="0">
                <a:solidFill>
                  <a:srgbClr val="274F77"/>
                </a:solidFill>
              </a:rPr>
              <a:t>positif</a:t>
            </a:r>
            <a:endParaRPr lang="en-US" altLang="id-ID" sz="2500" dirty="0" smtClean="0">
              <a:solidFill>
                <a:srgbClr val="274F77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533400" y="5541962"/>
            <a:ext cx="71628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id-ID" altLang="id-ID" sz="2500" b="1" dirty="0" smtClean="0">
                <a:solidFill>
                  <a:srgbClr val="FF0000"/>
                </a:solidFill>
              </a:rPr>
              <a:t>T</a:t>
            </a:r>
            <a:r>
              <a:rPr lang="en-US" altLang="id-ID" sz="2500" b="1" dirty="0" smtClean="0">
                <a:solidFill>
                  <a:srgbClr val="FF0000"/>
                </a:solidFill>
              </a:rPr>
              <a:t>UJUAN &amp; HASIL AKHIR :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smtClean="0">
                <a:solidFill>
                  <a:srgbClr val="274F77"/>
                </a:solidFill>
              </a:rPr>
              <a:t>KESEJAHTERAAN SUBYEKTIF (BAHAGIA)</a:t>
            </a:r>
          </a:p>
        </p:txBody>
      </p:sp>
    </p:spTree>
    <p:extLst>
      <p:ext uri="{BB962C8B-B14F-4D97-AF65-F5344CB8AC3E}">
        <p14:creationId xmlns:p14="http://schemas.microsoft.com/office/powerpoint/2010/main" val="1960843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_s1031"/>
          <p:cNvSpPr>
            <a:spLocks noChangeArrowheads="1"/>
          </p:cNvSpPr>
          <p:nvPr/>
        </p:nvSpPr>
        <p:spPr bwMode="auto">
          <a:xfrm>
            <a:off x="457200" y="1828800"/>
            <a:ext cx="3657600" cy="727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30823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3672"/>
              </p:ext>
            </p:extLst>
          </p:nvPr>
        </p:nvGraphicFramePr>
        <p:xfrm>
          <a:off x="381000" y="2895600"/>
          <a:ext cx="3810000" cy="35814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SCAN : RELAX-LET GO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 NAFAS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RELAKSASI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SENYUM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TERTAWA (HUMOR)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MAKANAN SEHAT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OLAH RAGA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AHAT – KEGIATAN PRIBADI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7672" name="Text Box 29"/>
          <p:cNvSpPr txBox="1">
            <a:spLocks noChangeArrowheads="1"/>
          </p:cNvSpPr>
          <p:nvPr/>
        </p:nvSpPr>
        <p:spPr bwMode="auto">
          <a:xfrm>
            <a:off x="762000" y="198120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2000" b="1" dirty="0" smtClean="0">
                <a:solidFill>
                  <a:prstClr val="black"/>
                </a:solidFill>
                <a:latin typeface="Tahoma" pitchFamily="34" charset="0"/>
              </a:rPr>
              <a:t>AKTIVITAS FISIK</a:t>
            </a:r>
            <a:endParaRPr lang="en-US" altLang="id-ID" sz="20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7673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</a:t>
            </a: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MANAGEMENT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767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15100"/>
            <a:ext cx="644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_s1031"/>
          <p:cNvSpPr>
            <a:spLocks noChangeArrowheads="1"/>
          </p:cNvSpPr>
          <p:nvPr/>
        </p:nvSpPr>
        <p:spPr bwMode="auto">
          <a:xfrm>
            <a:off x="4800600" y="1828800"/>
            <a:ext cx="3657600" cy="727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105400" y="198120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2000" b="1" dirty="0" smtClean="0">
                <a:solidFill>
                  <a:prstClr val="black"/>
                </a:solidFill>
                <a:latin typeface="Tahoma" pitchFamily="34" charset="0"/>
              </a:rPr>
              <a:t>AKTIVITAS MENTAL</a:t>
            </a:r>
            <a:endParaRPr lang="en-US" altLang="id-ID" sz="20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1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43513"/>
              </p:ext>
            </p:extLst>
          </p:nvPr>
        </p:nvGraphicFramePr>
        <p:xfrm>
          <a:off x="4800600" y="2943225"/>
          <a:ext cx="3810000" cy="3533775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BUDAYAKAH HENING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BERDOA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 WAKTU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MENGATUR PRIORITAS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BERNIAT SEBAGAI RUTINITAS PAGI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CIPTAKAN DUKUNGAN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KURANGI KEBIASAAN BURUK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SIKAP MENTAL POSITIF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4998"/>
            <a:ext cx="9144000" cy="7848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45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Cara </a:t>
            </a:r>
            <a:r>
              <a:rPr lang="en-GB" sz="45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pandang</a:t>
            </a:r>
            <a:r>
              <a:rPr lang="en-GB" sz="45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 </a:t>
            </a:r>
            <a:r>
              <a:rPr lang="en-GB" sz="45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dalam</a:t>
            </a:r>
            <a:r>
              <a:rPr lang="en-GB" sz="45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 </a:t>
            </a:r>
            <a:r>
              <a:rPr lang="en-GB" sz="45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bekerja</a:t>
            </a:r>
            <a:endParaRPr lang="id-ID" sz="4500" b="1" kern="0" cap="all" dirty="0">
              <a:ln w="0"/>
              <a:solidFill>
                <a:prstClr val="white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1669" name="Rectangle 7"/>
          <p:cNvSpPr>
            <a:spLocks noChangeArrowheads="1"/>
          </p:cNvSpPr>
          <p:nvPr/>
        </p:nvSpPr>
        <p:spPr bwMode="auto">
          <a:xfrm>
            <a:off x="342900" y="2381250"/>
            <a:ext cx="8458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Aku B</a:t>
            </a:r>
            <a:r>
              <a:rPr lang="id-ID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erharap </a:t>
            </a: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d-ID" sz="3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Hope</a:t>
            </a: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): Harapan &amp; Tujuan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Aku </a:t>
            </a:r>
            <a:r>
              <a:rPr lang="id-ID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Tahu </a:t>
            </a: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(Peran &amp; Tanggung jawab-Motivasi)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Aku </a:t>
            </a:r>
            <a:r>
              <a:rPr lang="id-ID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Berbuat </a:t>
            </a:r>
            <a:r>
              <a:rPr lang="id-ID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(Giat &amp; Berkualitas)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000" b="1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06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3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3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62585"/>
              </p:ext>
            </p:extLst>
          </p:nvPr>
        </p:nvGraphicFramePr>
        <p:xfrm>
          <a:off x="381000" y="2790825"/>
          <a:ext cx="3810000" cy="3533775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LAKUKAN HOBI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KESENIAN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BERLIBUR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BERKEBUN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PELIHARA BINATANG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BERMAIN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BELAJAR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0745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n-US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</a:t>
            </a: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MANAGEMENT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7" y="6435615"/>
            <a:ext cx="1020763" cy="42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_s1031"/>
          <p:cNvSpPr>
            <a:spLocks noChangeArrowheads="1"/>
          </p:cNvSpPr>
          <p:nvPr/>
        </p:nvSpPr>
        <p:spPr bwMode="auto">
          <a:xfrm>
            <a:off x="457200" y="1828800"/>
            <a:ext cx="3657600" cy="727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09600" y="19812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2000" b="1" dirty="0" smtClean="0">
                <a:solidFill>
                  <a:prstClr val="black"/>
                </a:solidFill>
                <a:latin typeface="Tahoma" pitchFamily="34" charset="0"/>
              </a:rPr>
              <a:t>AKTIVITAS PENGALIHAN</a:t>
            </a:r>
            <a:endParaRPr lang="en-US" altLang="id-ID" sz="20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_s1031"/>
          <p:cNvSpPr>
            <a:spLocks noChangeArrowheads="1"/>
          </p:cNvSpPr>
          <p:nvPr/>
        </p:nvSpPr>
        <p:spPr bwMode="auto">
          <a:xfrm>
            <a:off x="4800600" y="1828800"/>
            <a:ext cx="3657600" cy="7270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800600" y="198120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2000" b="1" dirty="0" smtClean="0">
                <a:solidFill>
                  <a:prstClr val="black"/>
                </a:solidFill>
                <a:latin typeface="Tahoma" pitchFamily="34" charset="0"/>
              </a:rPr>
              <a:t>BANTUAN PROFESIONAL</a:t>
            </a:r>
            <a:endParaRPr lang="en-US" altLang="id-ID" sz="20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1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81267"/>
              </p:ext>
            </p:extLst>
          </p:nvPr>
        </p:nvGraphicFramePr>
        <p:xfrm>
          <a:off x="4800600" y="2846387"/>
          <a:ext cx="3810000" cy="3478213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57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KONSELING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TERAPI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RELAKSASI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PEMAAFAN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LETTING GO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SOCIAL SUPPORT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SPIRITUALITAS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7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VISUALISASI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4998"/>
            <a:ext cx="9144000" cy="7848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45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Sikap</a:t>
            </a:r>
            <a:r>
              <a:rPr lang="en-GB" sz="45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 </a:t>
            </a:r>
            <a:r>
              <a:rPr lang="en-GB" sz="45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kerja</a:t>
            </a:r>
            <a:endParaRPr lang="id-ID" sz="4500" b="1" kern="0" cap="all" dirty="0">
              <a:ln w="0"/>
              <a:solidFill>
                <a:prstClr val="white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5432" y="2470315"/>
            <a:ext cx="6198840" cy="164698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sz="2500" b="1" kern="0" dirty="0" smtClean="0">
                <a:solidFill>
                  <a:srgbClr val="000000"/>
                </a:solidFill>
                <a:latin typeface="+mn-lt"/>
              </a:rPr>
              <a:t>SIKAP KERJA POSITIF</a:t>
            </a:r>
            <a:r>
              <a:rPr lang="id-ID" altLang="id-ID" sz="2500" kern="0" dirty="0" smtClean="0">
                <a:solidFill>
                  <a:srgbClr val="000000"/>
                </a:solidFill>
                <a:latin typeface="+mn-lt"/>
              </a:rPr>
              <a:t>: </a:t>
            </a:r>
            <a:br>
              <a:rPr lang="id-ID" altLang="id-ID" sz="2500" kern="0" dirty="0" smtClean="0">
                <a:solidFill>
                  <a:srgbClr val="000000"/>
                </a:solidFill>
                <a:latin typeface="+mn-lt"/>
              </a:rPr>
            </a:br>
            <a:r>
              <a:rPr lang="id-ID" altLang="id-ID" sz="2500" kern="0" dirty="0" smtClean="0">
                <a:solidFill>
                  <a:srgbClr val="000000"/>
                </a:solidFill>
                <a:latin typeface="+mn-lt"/>
              </a:rPr>
              <a:t> Ditampilkan dalam bentuk kesiapan melakukan tindakan kerja, bekerja, mengerjakan (sesuatu), dengan perasaan senang dan memuaskan.</a:t>
            </a:r>
            <a:br>
              <a:rPr lang="id-ID" altLang="id-ID" sz="2500" kern="0" dirty="0" smtClean="0">
                <a:solidFill>
                  <a:srgbClr val="000000"/>
                </a:solidFill>
                <a:latin typeface="+mn-lt"/>
              </a:rPr>
            </a:br>
            <a:endParaRPr lang="id-ID" altLang="id-ID" sz="250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0" y="4419600"/>
            <a:ext cx="6172200" cy="19050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500" b="1" kern="0" dirty="0" smtClean="0">
                <a:solidFill>
                  <a:srgbClr val="000000"/>
                </a:solidFill>
              </a:rPr>
              <a:t>SIKAP KERJA NEGATIF:</a:t>
            </a:r>
            <a:r>
              <a:rPr lang="id-ID" altLang="id-ID" sz="2500" kern="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d-ID" altLang="id-ID" sz="2500" kern="0" dirty="0" smtClean="0">
                <a:solidFill>
                  <a:srgbClr val="000000"/>
                </a:solidFill>
              </a:rPr>
              <a:t>    Ditampilkan dalam bentuk ketidaksenangan mengerjakan sesuatu (tidak mengerjakan atau mengerjakannya dengan perasaan tak senang atau tidak puas)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695822" cy="17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1492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10388"/>
              </p:ext>
            </p:extLst>
          </p:nvPr>
        </p:nvGraphicFramePr>
        <p:xfrm>
          <a:off x="609600" y="1219200"/>
          <a:ext cx="7815264" cy="4702663"/>
        </p:xfrm>
        <a:graphic>
          <a:graphicData uri="http://schemas.openxmlformats.org/drawingml/2006/table">
            <a:tbl>
              <a:tblPr firstRow="1" bandRow="1"/>
              <a:tblGrid>
                <a:gridCol w="3907632"/>
                <a:gridCol w="3907632"/>
              </a:tblGrid>
              <a:tr h="33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600" b="1" dirty="0" smtClean="0">
                          <a:solidFill>
                            <a:schemeClr val="bg1"/>
                          </a:solidFill>
                        </a:rPr>
                        <a:t>POSITIF</a:t>
                      </a:r>
                      <a:r>
                        <a:rPr lang="id-ID" sz="1600" b="1" baseline="0" dirty="0" smtClean="0">
                          <a:solidFill>
                            <a:schemeClr val="bg1"/>
                          </a:solidFill>
                        </a:rPr>
                        <a:t> (NEGATIF)</a:t>
                      </a: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600" b="1" dirty="0" smtClean="0">
                          <a:solidFill>
                            <a:schemeClr val="bg1"/>
                          </a:solidFill>
                        </a:rPr>
                        <a:t> NEGATIF (PESIMIS)</a:t>
                      </a: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Gelas</a:t>
                      </a:r>
                      <a:r>
                        <a:rPr lang="id-ID" sz="1200" b="0" baseline="0" dirty="0" smtClean="0"/>
                        <a:t> setengah isi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Gelas setengah kosong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Tangkai itu penuh</a:t>
                      </a:r>
                      <a:r>
                        <a:rPr lang="id-ID" sz="1200" b="0" baseline="0" dirty="0" smtClean="0"/>
                        <a:t> kembang walau berduri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Tangkai</a:t>
                      </a:r>
                      <a:r>
                        <a:rPr lang="id-ID" sz="1200" b="0" baseline="0" dirty="0" smtClean="0"/>
                        <a:t> itu penuh dengan duri walau ada kembangnya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Masih</a:t>
                      </a:r>
                      <a:r>
                        <a:rPr lang="id-ID" sz="1200" b="0" baseline="0" dirty="0" smtClean="0"/>
                        <a:t> punya 10 menit lagi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Tinggal sepuluh</a:t>
                      </a:r>
                      <a:r>
                        <a:rPr lang="id-ID" sz="1200" b="0" baseline="0" dirty="0" smtClean="0"/>
                        <a:t> menit  lagi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Ini tanggung</a:t>
                      </a:r>
                      <a:r>
                        <a:rPr lang="id-ID" sz="1200" b="0" baseline="0" dirty="0" smtClean="0"/>
                        <a:t> jawab saya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Ini kesalahan</a:t>
                      </a:r>
                      <a:r>
                        <a:rPr lang="id-ID" sz="1200" b="0" baseline="0" dirty="0" smtClean="0"/>
                        <a:t> dia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Solusinya adalah....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Masalah-masalah</a:t>
                      </a:r>
                      <a:r>
                        <a:rPr lang="id-ID" sz="1200" b="0" baseline="0" dirty="0" smtClean="0"/>
                        <a:t> ini memusingkan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Dalam kesulitan itu masih banyak kesempatan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Dalam kesempatan</a:t>
                      </a:r>
                      <a:r>
                        <a:rPr lang="id-ID" sz="1200" b="0" baseline="0" dirty="0" smtClean="0"/>
                        <a:t> itu, banyak sekali kesulitannya.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Saya akan </a:t>
                      </a:r>
                      <a:r>
                        <a:rPr lang="id-ID" sz="1200" b="0" baseline="0" dirty="0" smtClean="0"/>
                        <a:t> terus mencoba...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Sudah pernah saya coba..percuma,</a:t>
                      </a:r>
                      <a:r>
                        <a:rPr lang="id-ID" sz="1200" b="0" baseline="0" dirty="0" smtClean="0"/>
                        <a:t> tidak ada hasilnya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dirty="0" smtClean="0"/>
                        <a:t>Tugas baru ini membuat saya harus lebih bertanggung jawab lagi.....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Saya yang bekerja, dia yang diangkat....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dirty="0" smtClean="0"/>
                        <a:t>Saya mendapatkan sesuatu....</a:t>
                      </a:r>
                    </a:p>
                    <a:p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Percuma... Apa yang saya kerjakan tidak</a:t>
                      </a:r>
                      <a:r>
                        <a:rPr lang="id-ID" sz="1200" b="0" baseline="0" dirty="0" smtClean="0"/>
                        <a:t> ada hasilnya/dampaknya...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Saya harus memperbaiki</a:t>
                      </a:r>
                      <a:r>
                        <a:rPr lang="id-ID" sz="1200" b="0" baseline="0" dirty="0" smtClean="0"/>
                        <a:t> cara kerja saya...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Ah.. Anak buahnya susah di atur, atasan saya juga payah..tidak adil.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Keterampilan berkomunikasi penting untuk saling memahami..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Dia </a:t>
                      </a:r>
                      <a:r>
                        <a:rPr lang="id-ID" sz="1200" b="0" baseline="0" dirty="0" smtClean="0"/>
                        <a:t> kan naik, karena pandai “menjilat”.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Saya memiliki kelemahan,</a:t>
                      </a:r>
                      <a:r>
                        <a:rPr lang="id-ID" sz="1200" b="0" baseline="0" dirty="0" smtClean="0"/>
                        <a:t> tetapi saya juga punya kelebihan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d-ID" sz="1200" b="0" dirty="0" smtClean="0"/>
                        <a:t>Saya memang</a:t>
                      </a:r>
                      <a:r>
                        <a:rPr lang="id-ID" sz="1200" b="0" baseline="0" dirty="0" smtClean="0"/>
                        <a:t> tidak mampu....</a:t>
                      </a:r>
                      <a:endParaRPr lang="id-ID" sz="1200" b="0" dirty="0"/>
                    </a:p>
                  </a:txBody>
                  <a:tcPr marL="91449" marR="91449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27050"/>
            <a:ext cx="6096000" cy="55399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3000" b="1" kern="0" cap="all" dirty="0">
                <a:ln w="0"/>
                <a:solidFill>
                  <a:prstClr val="white"/>
                </a:solidFill>
                <a:effectLst/>
                <a:cs typeface="Arial" charset="0"/>
              </a:rPr>
              <a:t>Cara </a:t>
            </a:r>
            <a:r>
              <a:rPr lang="en-GB" sz="3000" b="1" kern="0" cap="all" dirty="0" err="1">
                <a:ln w="0"/>
                <a:solidFill>
                  <a:prstClr val="white"/>
                </a:solidFill>
                <a:effectLst/>
                <a:cs typeface="Arial" charset="0"/>
              </a:rPr>
              <a:t>pandang</a:t>
            </a:r>
            <a:endParaRPr lang="id-ID" sz="3000" b="1" kern="0" cap="all" dirty="0">
              <a:ln w="0"/>
              <a:solidFill>
                <a:prstClr val="white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2725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-20151026-W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580948"/>
            <a:ext cx="2743200" cy="11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600200"/>
            <a:ext cx="91440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i="1" dirty="0" smtClean="0">
                <a:solidFill>
                  <a:prstClr val="white"/>
                </a:solidFill>
                <a:latin typeface="Berlin Sans FB Demi" panose="020E0802020502020306" pitchFamily="34" charset="0"/>
              </a:rPr>
              <a:t>Personal Values               </a:t>
            </a:r>
            <a:r>
              <a:rPr lang="id-ID" sz="4500" dirty="0" smtClean="0">
                <a:solidFill>
                  <a:prstClr val="white"/>
                </a:solidFill>
                <a:latin typeface="Berlin Sans FB Demi" panose="020E0802020502020306" pitchFamily="34" charset="0"/>
              </a:rPr>
              <a:t>Sebagai Pemberi Layanan</a:t>
            </a:r>
            <a:endParaRPr lang="id-ID" sz="4500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G-20151026-WA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3537744" cy="97719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d-ID" altLang="id-ID" sz="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altLang="id-ID" sz="25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VALUES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1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57600" y="1665607"/>
            <a:ext cx="5181600" cy="513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d-ID" sz="2400" i="1" dirty="0" smtClean="0">
                <a:solidFill>
                  <a:srgbClr val="002060"/>
                </a:solidFill>
              </a:rPr>
              <a:t>Personal values </a:t>
            </a:r>
            <a:r>
              <a:rPr lang="id-ID" sz="2400" dirty="0" smtClean="0">
                <a:solidFill>
                  <a:srgbClr val="002060"/>
                </a:solidFill>
              </a:rPr>
              <a:t>atau </a:t>
            </a:r>
            <a:r>
              <a:rPr lang="id-ID" sz="2400" i="1" dirty="0" smtClean="0">
                <a:solidFill>
                  <a:srgbClr val="002060"/>
                </a:solidFill>
              </a:rPr>
              <a:t>basic values </a:t>
            </a:r>
            <a:r>
              <a:rPr lang="id-ID" sz="2400" dirty="0" smtClean="0">
                <a:solidFill>
                  <a:srgbClr val="002060"/>
                </a:solidFill>
              </a:rPr>
              <a:t>atau nilai diri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solidFill>
                  <a:srgbClr val="002060"/>
                </a:solidFill>
              </a:rPr>
              <a:t>Nilai, konsep ideal yang memberikan makna dalam kehidupan seseorang, yang dipegang teguh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solidFill>
                  <a:srgbClr val="002060"/>
                </a:solidFill>
              </a:rPr>
              <a:t>Prinsip yang mengarahkan hidup seseorang  atau standar yang mengarahkan sikap, penilaian dan tingkah laku seseorang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solidFill>
                  <a:srgbClr val="002060"/>
                </a:solidFill>
              </a:rPr>
              <a:t>Berasal dari agama/spiritualitas, keluarga, dan masyarakat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537744" cy="22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37744" cy="26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G-20151026-WA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6629400" cy="136191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d-ID" altLang="id-ID" sz="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altLang="id-ID" sz="25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VALUES </a:t>
            </a:r>
            <a:r>
              <a:rPr lang="id-ID" altLang="id-ID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 KARAKTER PEMBERI LAYANAN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1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028"/>
          <p:cNvSpPr txBox="1">
            <a:spLocks noChangeArrowheads="1"/>
          </p:cNvSpPr>
          <p:nvPr/>
        </p:nvSpPr>
        <p:spPr bwMode="auto">
          <a:xfrm>
            <a:off x="6400800" y="5080337"/>
            <a:ext cx="198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d-ID" sz="2000" b="1" dirty="0">
                <a:solidFill>
                  <a:srgbClr val="FF9900"/>
                </a:solidFill>
                <a:latin typeface="Arial Narrow" panose="020B0606020202030204" pitchFamily="34" charset="0"/>
              </a:rPr>
              <a:t>PERILAKU </a:t>
            </a:r>
          </a:p>
          <a:p>
            <a:pPr algn="ctr"/>
            <a:r>
              <a:rPr lang="id-ID" altLang="id-ID" sz="20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BERDASARKAN </a:t>
            </a:r>
            <a:r>
              <a:rPr lang="id-ID" altLang="id-ID" sz="2000" b="1" i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VALUES</a:t>
            </a:r>
            <a:endParaRPr lang="en-US" altLang="id-ID" sz="2000" b="1" i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 Box 1029"/>
          <p:cNvSpPr txBox="1">
            <a:spLocks noChangeArrowheads="1"/>
          </p:cNvSpPr>
          <p:nvPr/>
        </p:nvSpPr>
        <p:spPr bwMode="auto">
          <a:xfrm>
            <a:off x="5105400" y="4016514"/>
            <a:ext cx="15392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 sz="2000" b="1" dirty="0">
                <a:solidFill>
                  <a:srgbClr val="FF9900"/>
                </a:solidFill>
                <a:latin typeface="Arial Narrow" panose="020B0606020202030204" pitchFamily="34" charset="0"/>
              </a:rPr>
              <a:t>KEYAKINAN</a:t>
            </a:r>
          </a:p>
          <a:p>
            <a:r>
              <a:rPr lang="en-US" altLang="id-ID" sz="2000" b="1" dirty="0">
                <a:solidFill>
                  <a:srgbClr val="FF9900"/>
                </a:solidFill>
                <a:latin typeface="Arial Narrow" panose="020B0606020202030204" pitchFamily="34" charset="0"/>
              </a:rPr>
              <a:t>&amp; KOMITMEN</a:t>
            </a:r>
          </a:p>
        </p:txBody>
      </p:sp>
      <p:sp>
        <p:nvSpPr>
          <p:cNvPr id="36" name="Text Box 1032"/>
          <p:cNvSpPr txBox="1">
            <a:spLocks noChangeArrowheads="1"/>
          </p:cNvSpPr>
          <p:nvPr/>
        </p:nvSpPr>
        <p:spPr bwMode="auto">
          <a:xfrm>
            <a:off x="2514600" y="3025914"/>
            <a:ext cx="3172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id-ID" sz="2000" b="1" i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PERSONAL VALUES</a:t>
            </a:r>
          </a:p>
          <a:p>
            <a:pPr algn="ctr"/>
            <a:r>
              <a:rPr lang="id-ID" altLang="id-ID" sz="2000" b="1" dirty="0">
                <a:solidFill>
                  <a:srgbClr val="FF9900"/>
                </a:solidFill>
                <a:latin typeface="Arial Narrow" panose="020B0606020202030204" pitchFamily="34" charset="0"/>
              </a:rPr>
              <a:t>(</a:t>
            </a:r>
            <a:r>
              <a:rPr lang="en-US" altLang="id-ID" sz="20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NILAI</a:t>
            </a:r>
            <a:r>
              <a:rPr lang="id-ID" altLang="id-ID" sz="20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 DIRI </a:t>
            </a:r>
            <a:r>
              <a:rPr lang="en-US" altLang="id-ID" sz="20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&amp; PRINSIP HIDUP</a:t>
            </a:r>
            <a:r>
              <a:rPr lang="id-ID" altLang="id-ID" sz="2000" b="1" dirty="0" smtClean="0">
                <a:solidFill>
                  <a:srgbClr val="FF9900"/>
                </a:solidFill>
                <a:latin typeface="Arial Narrow" panose="020B0606020202030204" pitchFamily="34" charset="0"/>
              </a:rPr>
              <a:t>)</a:t>
            </a:r>
            <a:endParaRPr lang="en-US" altLang="id-ID" sz="20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1033"/>
          <p:cNvSpPr txBox="1">
            <a:spLocks noChangeArrowheads="1"/>
          </p:cNvSpPr>
          <p:nvPr/>
        </p:nvSpPr>
        <p:spPr bwMode="auto">
          <a:xfrm>
            <a:off x="568873" y="1709408"/>
            <a:ext cx="22878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d-ID" sz="2000" b="1" i="1" dirty="0">
                <a:solidFill>
                  <a:srgbClr val="FF6600"/>
                </a:solidFill>
                <a:latin typeface="Arial Narrow" panose="020B0606020202030204" pitchFamily="34" charset="0"/>
              </a:rPr>
              <a:t>GREAT VALUES</a:t>
            </a:r>
          </a:p>
          <a:p>
            <a:pPr algn="ctr"/>
            <a:r>
              <a:rPr lang="en-US" altLang="id-ID" sz="2000" b="1" dirty="0">
                <a:solidFill>
                  <a:srgbClr val="FF6600"/>
                </a:solidFill>
                <a:latin typeface="Arial Narrow" panose="020B0606020202030204" pitchFamily="34" charset="0"/>
              </a:rPr>
              <a:t>(NILAI-NILAI LUHUR)</a:t>
            </a:r>
          </a:p>
        </p:txBody>
      </p:sp>
      <p:sp>
        <p:nvSpPr>
          <p:cNvPr id="38" name="Line 1036"/>
          <p:cNvSpPr>
            <a:spLocks noChangeShapeType="1"/>
          </p:cNvSpPr>
          <p:nvPr/>
        </p:nvSpPr>
        <p:spPr bwMode="auto">
          <a:xfrm>
            <a:off x="4348163" y="3816020"/>
            <a:ext cx="647700" cy="360363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9" name="Line 1037"/>
          <p:cNvSpPr>
            <a:spLocks noChangeShapeType="1"/>
          </p:cNvSpPr>
          <p:nvPr/>
        </p:nvSpPr>
        <p:spPr bwMode="auto">
          <a:xfrm>
            <a:off x="5981700" y="4745038"/>
            <a:ext cx="647700" cy="360362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0" name="Oval 1040"/>
          <p:cNvSpPr>
            <a:spLocks noChangeArrowheads="1"/>
          </p:cNvSpPr>
          <p:nvPr/>
        </p:nvSpPr>
        <p:spPr bwMode="auto">
          <a:xfrm rot="1513974">
            <a:off x="1908175" y="3168320"/>
            <a:ext cx="7011988" cy="23050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1" name="Text Box 1041"/>
          <p:cNvSpPr txBox="1">
            <a:spLocks noChangeArrowheads="1"/>
          </p:cNvSpPr>
          <p:nvPr/>
        </p:nvSpPr>
        <p:spPr bwMode="auto">
          <a:xfrm>
            <a:off x="1295400" y="4931658"/>
            <a:ext cx="4038606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 sz="3500" b="1" dirty="0" smtClean="0">
                <a:solidFill>
                  <a:srgbClr val="002060"/>
                </a:solidFill>
              </a:rPr>
              <a:t>KUALITAS PERSONAL</a:t>
            </a:r>
            <a:endParaRPr lang="en-US" altLang="id-ID" sz="3500" b="1" dirty="0">
              <a:solidFill>
                <a:srgbClr val="002060"/>
              </a:solidFill>
            </a:endParaRPr>
          </a:p>
        </p:txBody>
      </p:sp>
      <p:sp>
        <p:nvSpPr>
          <p:cNvPr id="42" name="Line 1035"/>
          <p:cNvSpPr>
            <a:spLocks noChangeShapeType="1"/>
          </p:cNvSpPr>
          <p:nvPr/>
        </p:nvSpPr>
        <p:spPr bwMode="auto">
          <a:xfrm>
            <a:off x="1971675" y="2449183"/>
            <a:ext cx="936625" cy="5032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G-20151026-WA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3888447"/>
            <a:ext cx="8153400" cy="267765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d-ID" altLang="id-ID" sz="25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altLang="id-ID" sz="42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                                         MENTAL BLOCK IN SERVICE</a:t>
            </a:r>
          </a:p>
          <a:p>
            <a:pPr algn="ctr">
              <a:spcBef>
                <a:spcPct val="50000"/>
              </a:spcBef>
              <a:defRPr/>
            </a:pPr>
            <a:r>
              <a:rPr lang="id-ID" altLang="id-ID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(MENGELOLA HAMBATAN DIRI DALAM MELAYANI)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8700"/>
            <a:ext cx="8153400" cy="26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42672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500" i="1" dirty="0">
                <a:solidFill>
                  <a:srgbClr val="1F497D"/>
                </a:solidFill>
                <a:latin typeface="Arial Narrow" panose="020B0606020202030204" pitchFamily="34" charset="0"/>
              </a:rPr>
              <a:t>Mental block </a:t>
            </a:r>
            <a:r>
              <a:rPr lang="id-ID" sz="2500" dirty="0">
                <a:solidFill>
                  <a:srgbClr val="1F497D"/>
                </a:solidFill>
                <a:latin typeface="Arial Narrow" panose="020B0606020202030204" pitchFamily="34" charset="0"/>
              </a:rPr>
              <a:t>adalah keyakinan (</a:t>
            </a:r>
            <a:r>
              <a:rPr lang="id-ID" sz="2500" i="1" dirty="0">
                <a:solidFill>
                  <a:srgbClr val="1F497D"/>
                </a:solidFill>
                <a:latin typeface="Arial Narrow" panose="020B0606020202030204" pitchFamily="34" charset="0"/>
              </a:rPr>
              <a:t>belief</a:t>
            </a:r>
            <a:r>
              <a:rPr lang="id-ID" sz="2500" dirty="0">
                <a:solidFill>
                  <a:srgbClr val="1F497D"/>
                </a:solidFill>
                <a:latin typeface="Arial Narrow" panose="020B0606020202030204" pitchFamily="34" charset="0"/>
              </a:rPr>
              <a:t>) yang menghambat seseorang untuk memunculkan potensialitasnya</a:t>
            </a:r>
            <a:r>
              <a:rPr lang="id-ID" sz="2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500" dirty="0">
                <a:solidFill>
                  <a:srgbClr val="1F497D"/>
                </a:solidFill>
                <a:latin typeface="Arial Narrow" panose="020B0606020202030204" pitchFamily="34" charset="0"/>
              </a:rPr>
              <a:t>Penyebab dan mekanisme munculnya </a:t>
            </a:r>
            <a:r>
              <a:rPr lang="id-ID" sz="2500" i="1" dirty="0">
                <a:solidFill>
                  <a:srgbClr val="1F497D"/>
                </a:solidFill>
                <a:latin typeface="Arial Narrow" panose="020B0606020202030204" pitchFamily="34" charset="0"/>
              </a:rPr>
              <a:t>mental block </a:t>
            </a:r>
            <a:r>
              <a:rPr lang="id-ID" sz="2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berbeda pada </a:t>
            </a:r>
            <a:r>
              <a:rPr lang="id-ID" sz="2500" dirty="0">
                <a:solidFill>
                  <a:srgbClr val="1F497D"/>
                </a:solidFill>
                <a:latin typeface="Arial Narrow" panose="020B0606020202030204" pitchFamily="34" charset="0"/>
              </a:rPr>
              <a:t>setiap orang. </a:t>
            </a:r>
            <a:endParaRPr lang="id-ID" sz="2500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Langkah : menyadarinya dan melakukan tindakan untuk mengurangi/menghilangkannya.</a:t>
            </a:r>
            <a:endParaRPr lang="id-ID" sz="25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2500" dirty="0">
              <a:solidFill>
                <a:srgbClr val="1F497D"/>
              </a:solidFill>
            </a:endParaRPr>
          </a:p>
        </p:txBody>
      </p:sp>
      <p:pic>
        <p:nvPicPr>
          <p:cNvPr id="15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153400" cy="120802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d-ID" altLang="id-ID" sz="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altLang="id-ID" sz="35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BLOCK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1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60523"/>
            <a:ext cx="4000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1219200"/>
            <a:ext cx="7391400" cy="4953000"/>
            <a:chOff x="1600200" y="1295400"/>
            <a:chExt cx="7391400" cy="4953000"/>
          </a:xfrm>
        </p:grpSpPr>
        <p:pic>
          <p:nvPicPr>
            <p:cNvPr id="9" name="Picture 3" descr="GARLIC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295400"/>
              <a:ext cx="5257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876800" y="5562600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562600" y="3048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1861407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400" b="0" dirty="0">
                  <a:solidFill>
                    <a:prstClr val="white"/>
                  </a:solidFill>
                </a:rPr>
                <a:t>PERASAAN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400" b="0" dirty="0">
                  <a:solidFill>
                    <a:prstClr val="white"/>
                  </a:solidFill>
                </a:rPr>
                <a:t>NEGATIF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800600" y="4495800"/>
              <a:ext cx="15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486400" y="1600200"/>
              <a:ext cx="11430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705600" y="1447800"/>
              <a:ext cx="1905000" cy="830997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400" b="0" dirty="0">
                  <a:solidFill>
                    <a:prstClr val="white"/>
                  </a:solidFill>
                </a:rPr>
                <a:t>DIALOG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400" b="0" dirty="0">
                  <a:solidFill>
                    <a:prstClr val="white"/>
                  </a:solidFill>
                </a:rPr>
                <a:t>NEGATIF</a:t>
              </a:r>
              <a:endParaRPr lang="en-US" altLang="id-ID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895600" y="2667000"/>
              <a:ext cx="29718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d-ID" altLang="id-ID" sz="5500" i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BASIC VALUE</a:t>
              </a:r>
              <a:endParaRPr lang="en-US" altLang="id-ID" sz="5500" i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791199" y="5272881"/>
              <a:ext cx="3200401" cy="49244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d-ID" altLang="id-ID" sz="2600" b="0" dirty="0" smtClean="0">
                  <a:solidFill>
                    <a:prstClr val="white"/>
                  </a:solidFill>
                </a:rPr>
                <a:t>BAHASA </a:t>
              </a:r>
              <a:r>
                <a:rPr lang="en-US" altLang="id-ID" sz="2600" b="0" dirty="0" smtClean="0">
                  <a:solidFill>
                    <a:prstClr val="white"/>
                  </a:solidFill>
                </a:rPr>
                <a:t>KORBAN</a:t>
              </a:r>
              <a:endParaRPr lang="en-US" altLang="id-ID" sz="2600" b="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507971" y="3977481"/>
              <a:ext cx="2262158" cy="76944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id-ID" sz="2600" b="0" dirty="0">
                  <a:solidFill>
                    <a:prstClr val="white"/>
                  </a:solidFill>
                </a:rPr>
                <a:t>PRASANGKA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id-ID" sz="1800" b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2" descr="IMG-20151026-WA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2743200" cy="8620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500" b="0" dirty="0">
                <a:solidFill>
                  <a:prstClr val="white"/>
                </a:solidFill>
              </a:rPr>
              <a:t>PENGIKUT KEBIASAAAN</a:t>
            </a:r>
            <a:endParaRPr lang="en-US" altLang="id-ID" sz="2500" b="0" dirty="0">
              <a:solidFill>
                <a:prstClr val="white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290638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400" b="0">
                <a:solidFill>
                  <a:prstClr val="white"/>
                </a:solidFill>
              </a:rPr>
              <a:t>HASIL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400" b="0">
                <a:solidFill>
                  <a:prstClr val="white"/>
                </a:solidFill>
              </a:rPr>
              <a:t>INSTAN</a:t>
            </a:r>
            <a:endParaRPr lang="en-US" altLang="id-ID" sz="2400" b="0">
              <a:solidFill>
                <a:prstClr val="white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6200" y="4038600"/>
            <a:ext cx="2584450" cy="8620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500" b="0" i="1" dirty="0">
                <a:solidFill>
                  <a:prstClr val="white"/>
                </a:solidFill>
              </a:rPr>
              <a:t>RESULT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500" b="0" i="1" dirty="0">
                <a:solidFill>
                  <a:prstClr val="white"/>
                </a:solidFill>
              </a:rPr>
              <a:t>ORIENTATION</a:t>
            </a:r>
            <a:endParaRPr lang="en-US" altLang="id-ID" sz="2500" b="0" i="1" dirty="0">
              <a:solidFill>
                <a:prstClr val="white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81000" y="1447800"/>
            <a:ext cx="1905000" cy="83026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400" b="0" dirty="0">
                <a:solidFill>
                  <a:prstClr val="white"/>
                </a:solidFill>
              </a:rPr>
              <a:t>ZONE NYAMAN</a:t>
            </a:r>
            <a:endParaRPr lang="en-US" altLang="id-ID" sz="2800" b="0" dirty="0">
              <a:solidFill>
                <a:prstClr val="white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>
            <a:off x="3124200" y="5486400"/>
            <a:ext cx="914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1790700" y="3164269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2743200" y="4327797"/>
            <a:ext cx="1219200" cy="1836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2514600" y="18288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34988" y="674688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8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14400"/>
            <a:ext cx="2303462" cy="17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990600"/>
            <a:ext cx="5715000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d-ID" sz="5000" dirty="0" smtClean="0">
                <a:solidFill>
                  <a:schemeClr val="bg1"/>
                </a:solidFill>
              </a:rPr>
              <a:t>FILOSOFI PELAYANAN</a:t>
            </a:r>
          </a:p>
        </p:txBody>
      </p:sp>
      <p:sp>
        <p:nvSpPr>
          <p:cNvPr id="10" name="Oval Callout 16"/>
          <p:cNvSpPr>
            <a:spLocks noChangeArrowheads="1"/>
          </p:cNvSpPr>
          <p:nvPr/>
        </p:nvSpPr>
        <p:spPr bwMode="auto">
          <a:xfrm>
            <a:off x="304800" y="2895600"/>
            <a:ext cx="2667000" cy="1676400"/>
          </a:xfrm>
          <a:prstGeom prst="wedgeEllipseCallout">
            <a:avLst>
              <a:gd name="adj1" fmla="val 73522"/>
              <a:gd name="adj2" fmla="val -49999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endParaRPr lang="id-ID" altLang="id-ID" sz="25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57200" y="3267075"/>
            <a:ext cx="23606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500" i="1" dirty="0" smtClean="0">
                <a:solidFill>
                  <a:schemeClr val="bg1"/>
                </a:solidFill>
                <a:latin typeface="Tahoma" pitchFamily="34" charset="0"/>
              </a:rPr>
              <a:t>Humanity </a:t>
            </a:r>
            <a:r>
              <a:rPr lang="id-ID" altLang="id-ID" sz="2500" dirty="0" smtClean="0">
                <a:solidFill>
                  <a:schemeClr val="bg1"/>
                </a:solidFill>
                <a:latin typeface="Tahoma" pitchFamily="34" charset="0"/>
              </a:rPr>
              <a:t>(Kemanusiaan)</a:t>
            </a:r>
            <a:endParaRPr lang="id-ID" altLang="id-ID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Oval Callout 20"/>
          <p:cNvSpPr>
            <a:spLocks noChangeArrowheads="1"/>
          </p:cNvSpPr>
          <p:nvPr/>
        </p:nvSpPr>
        <p:spPr bwMode="auto">
          <a:xfrm>
            <a:off x="6629400" y="2286000"/>
            <a:ext cx="2362200" cy="1050142"/>
          </a:xfrm>
          <a:prstGeom prst="wedgeEllipseCallout">
            <a:avLst>
              <a:gd name="adj1" fmla="val -46426"/>
              <a:gd name="adj2" fmla="val -688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endParaRPr lang="id-ID" altLang="id-ID" sz="25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6858000" y="2570946"/>
            <a:ext cx="1905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500" i="1" dirty="0" smtClean="0">
                <a:solidFill>
                  <a:schemeClr val="bg1"/>
                </a:solidFill>
                <a:latin typeface="Tahoma" pitchFamily="34" charset="0"/>
              </a:rPr>
              <a:t>Helping</a:t>
            </a:r>
            <a:endParaRPr lang="id-ID" altLang="id-ID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" name="Oval Callout 24"/>
          <p:cNvSpPr>
            <a:spLocks noChangeArrowheads="1"/>
          </p:cNvSpPr>
          <p:nvPr/>
        </p:nvSpPr>
        <p:spPr bwMode="auto">
          <a:xfrm>
            <a:off x="3810000" y="2438400"/>
            <a:ext cx="1943100" cy="1600200"/>
          </a:xfrm>
          <a:prstGeom prst="wedgeEllipseCallout">
            <a:avLst>
              <a:gd name="adj1" fmla="val 41097"/>
              <a:gd name="adj2" fmla="val -6387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endParaRPr lang="id-ID" altLang="id-ID" sz="25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3924300" y="2935288"/>
            <a:ext cx="1676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500" i="1" dirty="0" smtClean="0">
                <a:solidFill>
                  <a:schemeClr val="bg1"/>
                </a:solidFill>
                <a:latin typeface="Tahoma" pitchFamily="34" charset="0"/>
              </a:rPr>
              <a:t>Caring</a:t>
            </a:r>
            <a:endParaRPr lang="id-ID" altLang="id-ID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Oval Callout 28"/>
          <p:cNvSpPr>
            <a:spLocks noChangeArrowheads="1"/>
          </p:cNvSpPr>
          <p:nvPr/>
        </p:nvSpPr>
        <p:spPr bwMode="auto">
          <a:xfrm>
            <a:off x="6477000" y="5458361"/>
            <a:ext cx="2286000" cy="1232178"/>
          </a:xfrm>
          <a:prstGeom prst="wedgeEllipseCallout">
            <a:avLst>
              <a:gd name="adj1" fmla="val -46337"/>
              <a:gd name="adj2" fmla="val -80022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000" dirty="0" smtClean="0">
                <a:solidFill>
                  <a:schemeClr val="bg1"/>
                </a:solidFill>
                <a:latin typeface="Tahoma" pitchFamily="34" charset="0"/>
              </a:rPr>
              <a:t>Kesetaraan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000" i="1" dirty="0" smtClean="0">
                <a:solidFill>
                  <a:schemeClr val="bg1"/>
                </a:solidFill>
                <a:latin typeface="Tahoma" pitchFamily="34" charset="0"/>
              </a:rPr>
              <a:t>(Partnership)</a:t>
            </a:r>
            <a:endParaRPr lang="id-ID" altLang="id-ID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Oval Callout 20"/>
          <p:cNvSpPr>
            <a:spLocks noChangeArrowheads="1"/>
          </p:cNvSpPr>
          <p:nvPr/>
        </p:nvSpPr>
        <p:spPr bwMode="auto">
          <a:xfrm>
            <a:off x="6019800" y="3581400"/>
            <a:ext cx="2895600" cy="1371600"/>
          </a:xfrm>
          <a:prstGeom prst="wedgeEllipseCallout">
            <a:avLst>
              <a:gd name="adj1" fmla="val -47233"/>
              <a:gd name="adj2" fmla="val -71171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endParaRPr lang="id-ID" altLang="id-ID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6096000" y="3962400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id-ID" sz="2000" dirty="0" smtClean="0">
                <a:solidFill>
                  <a:schemeClr val="bg1"/>
                </a:solidFill>
                <a:latin typeface="Tahoma" pitchFamily="34" charset="0"/>
              </a:rPr>
              <a:t>Melakukan sesuatu untuk orang lain</a:t>
            </a:r>
            <a:endParaRPr lang="id-ID" altLang="id-ID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Oval Callout 24"/>
          <p:cNvSpPr>
            <a:spLocks noChangeArrowheads="1"/>
          </p:cNvSpPr>
          <p:nvPr/>
        </p:nvSpPr>
        <p:spPr bwMode="auto">
          <a:xfrm>
            <a:off x="152400" y="5062299"/>
            <a:ext cx="2857500" cy="1676400"/>
          </a:xfrm>
          <a:prstGeom prst="wedgeEllipseCallout">
            <a:avLst>
              <a:gd name="adj1" fmla="val 36268"/>
              <a:gd name="adj2" fmla="val -91149"/>
            </a:avLst>
          </a:prstGeom>
          <a:solidFill>
            <a:srgbClr val="00B0F0"/>
          </a:solidFill>
          <a:ln>
            <a:noFill/>
          </a:ln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•"/>
            </a:pPr>
            <a:endParaRPr lang="id-ID" altLang="id-ID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304800" y="5367099"/>
            <a:ext cx="2628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Kesempatan untuk membangun hubungan yang kuat dan kemitraan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1" name="Oval Callout 28"/>
          <p:cNvSpPr>
            <a:spLocks noChangeArrowheads="1"/>
          </p:cNvSpPr>
          <p:nvPr/>
        </p:nvSpPr>
        <p:spPr bwMode="auto">
          <a:xfrm>
            <a:off x="3124200" y="4572000"/>
            <a:ext cx="2971800" cy="1981200"/>
          </a:xfrm>
          <a:prstGeom prst="wedgeEllipseCallout">
            <a:avLst>
              <a:gd name="adj1" fmla="val -24583"/>
              <a:gd name="adj2" fmla="val -9134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526DB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89AA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endParaRPr lang="id-ID" altLang="id-ID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0773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id-ID" sz="2000" dirty="0">
                <a:solidFill>
                  <a:srgbClr val="C00000"/>
                </a:solidFill>
                <a:latin typeface="Tahoma" pitchFamily="34" charset="0"/>
              </a:rPr>
              <a:t>Berorientasi pada kebutuhan dan kepuasan orang lain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22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86200" y="3657600"/>
            <a:ext cx="914400" cy="1295400"/>
          </a:xfrm>
          <a:prstGeom prst="rightArrow">
            <a:avLst>
              <a:gd name="adj1" fmla="val 44231"/>
              <a:gd name="adj2" fmla="val 45675"/>
            </a:avLst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b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354282"/>
            <a:ext cx="3352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Pikiran</a:t>
            </a:r>
            <a:r>
              <a:rPr lang="en-US" altLang="id-I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Negatif</a:t>
            </a:r>
            <a:endParaRPr lang="en-US" altLang="id-ID" sz="28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Prasangka</a:t>
            </a:r>
            <a:r>
              <a:rPr lang="en-US" altLang="id-I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Buruk</a:t>
            </a:r>
            <a:endParaRPr lang="en-US" altLang="id-ID" sz="28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Kebiasaan</a:t>
            </a:r>
            <a:r>
              <a:rPr lang="en-US" altLang="id-I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Negatif</a:t>
            </a:r>
            <a:endParaRPr lang="en-US" altLang="id-ID" sz="28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Emosi</a:t>
            </a:r>
            <a:r>
              <a:rPr lang="en-US" altLang="id-I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id-ID" sz="2800" dirty="0" err="1" smtClean="0">
                <a:solidFill>
                  <a:prstClr val="black"/>
                </a:solidFill>
                <a:latin typeface="Calibri"/>
              </a:rPr>
              <a:t>Negatif</a:t>
            </a:r>
            <a:r>
              <a:rPr lang="en-US" altLang="id-ID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d-ID" altLang="id-ID" sz="2800" dirty="0" smtClean="0">
                <a:solidFill>
                  <a:prstClr val="black"/>
                </a:solidFill>
                <a:latin typeface="Calibri"/>
              </a:rPr>
              <a:t>  </a:t>
            </a:r>
          </a:p>
          <a:p>
            <a:pPr>
              <a:defRPr/>
            </a:pPr>
            <a:r>
              <a:rPr lang="id-ID" altLang="id-ID" sz="2800" dirty="0" smtClean="0">
                <a:solidFill>
                  <a:prstClr val="black"/>
                </a:solidFill>
                <a:latin typeface="Calibri"/>
              </a:rPr>
              <a:t>Pengikut Kebiasaan</a:t>
            </a:r>
          </a:p>
          <a:p>
            <a:pPr>
              <a:defRPr/>
            </a:pPr>
            <a:r>
              <a:rPr lang="id-ID" altLang="id-ID" sz="2800" dirty="0" smtClean="0">
                <a:solidFill>
                  <a:prstClr val="black"/>
                </a:solidFill>
                <a:latin typeface="Calibri"/>
              </a:rPr>
              <a:t>Kurang Percaya Diri</a:t>
            </a:r>
          </a:p>
          <a:p>
            <a:pPr>
              <a:defRPr/>
            </a:pPr>
            <a:r>
              <a:rPr lang="id-ID" altLang="id-ID" sz="2800" dirty="0" smtClean="0">
                <a:solidFill>
                  <a:prstClr val="black"/>
                </a:solidFill>
                <a:latin typeface="Calibri"/>
              </a:rPr>
              <a:t>Merasa Lebih Dari Orang Lain</a:t>
            </a:r>
          </a:p>
          <a:p>
            <a:pPr>
              <a:defRPr/>
            </a:pPr>
            <a:r>
              <a:rPr lang="id-ID" altLang="id-ID" sz="2800" dirty="0" smtClean="0">
                <a:solidFill>
                  <a:prstClr val="black"/>
                </a:solidFill>
                <a:latin typeface="Calibri"/>
              </a:rPr>
              <a:t>Egois</a:t>
            </a: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126496" y="2895600"/>
            <a:ext cx="3352800" cy="2209800"/>
            <a:chOff x="3120" y="432"/>
            <a:chExt cx="2160" cy="1152"/>
          </a:xfr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120" y="432"/>
              <a:ext cx="2160" cy="1152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GB" altLang="id-ID" sz="2400" smtClean="0">
                  <a:solidFill>
                    <a:srgbClr val="C0504D"/>
                  </a:solidFill>
                </a:rPr>
                <a:t> 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721" y="833"/>
              <a:ext cx="887" cy="175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 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546025" y="3527048"/>
            <a:ext cx="2738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600" b="0" dirty="0">
                <a:solidFill>
                  <a:prstClr val="white"/>
                </a:solidFill>
                <a:latin typeface="Berlin Sans FB Demi" pitchFamily="34" charset="0"/>
              </a:rPr>
              <a:t>MANUSIA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600" b="0" dirty="0">
                <a:solidFill>
                  <a:prstClr val="white"/>
                </a:solidFill>
                <a:latin typeface="Berlin Sans FB Demi" pitchFamily="34" charset="0"/>
              </a:rPr>
              <a:t>TIDAK OPTIMAL</a:t>
            </a:r>
            <a:r>
              <a:rPr lang="en-US" altLang="id-ID" sz="2400" b="0" dirty="0">
                <a:solidFill>
                  <a:prstClr val="white"/>
                </a:solidFill>
                <a:latin typeface="Berlin Sans FB Demi" pitchFamily="34" charset="0"/>
              </a:rPr>
              <a:t> </a:t>
            </a:r>
            <a:endParaRPr lang="id-ID" altLang="id-ID" sz="2400" b="0" dirty="0">
              <a:solidFill>
                <a:prstClr val="white"/>
              </a:solidFill>
              <a:latin typeface="Berlin Sans FB Demi" pitchFamily="34" charset="0"/>
            </a:endParaRPr>
          </a:p>
        </p:txBody>
      </p:sp>
      <p:pic>
        <p:nvPicPr>
          <p:cNvPr id="15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153400" cy="120802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d-ID" altLang="id-ID" sz="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altLang="id-ID" sz="35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BLOCK / </a:t>
            </a:r>
            <a:r>
              <a:rPr lang="id-ID" altLang="id-ID" sz="3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SABOTASE DIRI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1200" b="1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5800" y="2354262"/>
            <a:ext cx="7620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endParaRPr lang="id-ID" altLang="id-ID" dirty="0" smtClean="0">
              <a:solidFill>
                <a:prstClr val="black">
                  <a:lumMod val="95000"/>
                  <a:lumOff val="5000"/>
                </a:prstClr>
              </a:solidFill>
              <a:latin typeface="Arial" charset="0"/>
            </a:endParaRPr>
          </a:p>
          <a:p>
            <a:pPr marL="361950" indent="-361950" algn="just">
              <a:buFont typeface="Wingdings" panose="05000000000000000000" pitchFamily="2" charset="2"/>
              <a:buChar char="ü"/>
              <a:defRPr/>
            </a:pPr>
            <a:r>
              <a:rPr lang="id-ID" altLang="id-ID" sz="2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Kualitas anda berdialog dengan diri anda akan menentukan kualitas diri anda</a:t>
            </a:r>
          </a:p>
          <a:p>
            <a:pPr marL="361950" indent="-361950" algn="just">
              <a:buFont typeface="Wingdings" panose="05000000000000000000" pitchFamily="2" charset="2"/>
              <a:buChar char="ü"/>
              <a:defRPr/>
            </a:pPr>
            <a:endParaRPr lang="id-ID" altLang="id-ID" sz="2400" dirty="0" smtClean="0">
              <a:solidFill>
                <a:prstClr val="black">
                  <a:lumMod val="95000"/>
                  <a:lumOff val="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61950" algn="just">
              <a:buFont typeface="Wingdings" panose="05000000000000000000" pitchFamily="2" charset="2"/>
              <a:buChar char="ü"/>
              <a:defRPr/>
            </a:pPr>
            <a:r>
              <a:rPr lang="id-ID" altLang="id-ID" sz="2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Beberapa ahli mengatakan bahwa kita melakukan ‘dialog diam’ ini sebanyak 50.000 kali dalam sehari</a:t>
            </a:r>
          </a:p>
          <a:p>
            <a:pPr marL="361950" indent="-361950" algn="just">
              <a:buFont typeface="Wingdings" panose="05000000000000000000" pitchFamily="2" charset="2"/>
              <a:buChar char="ü"/>
              <a:defRPr/>
            </a:pPr>
            <a:endParaRPr lang="id-ID" altLang="id-ID" sz="2400" dirty="0" smtClean="0">
              <a:solidFill>
                <a:prstClr val="black">
                  <a:lumMod val="95000"/>
                  <a:lumOff val="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61950" algn="just">
              <a:buFont typeface="Wingdings" panose="05000000000000000000" pitchFamily="2" charset="2"/>
              <a:buChar char="ü"/>
              <a:defRPr/>
            </a:pPr>
            <a:r>
              <a:rPr lang="id-ID" altLang="id-ID" sz="2400" i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Self talk </a:t>
            </a:r>
            <a:r>
              <a:rPr lang="id-ID" altLang="id-ID" sz="2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memiliki efek langsung terhadap pikiran dan perilaku kita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id-ID" altLang="id-ID" dirty="0" smtClean="0">
              <a:solidFill>
                <a:prstClr val="black">
                  <a:lumMod val="95000"/>
                  <a:lumOff val="5000"/>
                </a:prstClr>
              </a:solidFill>
              <a:latin typeface="Arial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609600" y="830262"/>
            <a:ext cx="3505200" cy="1447800"/>
          </a:xfrm>
          <a:prstGeom prst="flowChartPunchedTa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altLang="id-ID" sz="54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Self Talk</a:t>
            </a:r>
          </a:p>
        </p:txBody>
      </p:sp>
      <p:pic>
        <p:nvPicPr>
          <p:cNvPr id="10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9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750" y="918199"/>
            <a:ext cx="4819650" cy="5516845"/>
            <a:chOff x="285750" y="866715"/>
            <a:chExt cx="4819650" cy="5534085"/>
          </a:xfrm>
        </p:grpSpPr>
        <p:sp>
          <p:nvSpPr>
            <p:cNvPr id="10" name="Down Arrow 11"/>
            <p:cNvSpPr>
              <a:spLocks noChangeArrowheads="1"/>
            </p:cNvSpPr>
            <p:nvPr/>
          </p:nvSpPr>
          <p:spPr bwMode="auto">
            <a:xfrm>
              <a:off x="2286000" y="4413409"/>
              <a:ext cx="838200" cy="68794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endParaRPr lang="id-ID" altLang="id-ID" sz="2000" smtClean="0">
                <a:solidFill>
                  <a:prstClr val="black"/>
                </a:solidFill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5181600"/>
              <a:ext cx="4800600" cy="1219200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b="1" dirty="0">
                  <a:solidFill>
                    <a:prstClr val="white"/>
                  </a:solidFill>
                </a:rPr>
                <a:t>Perasaan</a:t>
              </a:r>
            </a:p>
            <a:p>
              <a:pPr algn="ctr">
                <a:defRPr/>
              </a:pPr>
              <a:r>
                <a:rPr lang="id-ID" sz="2800" b="1" dirty="0">
                  <a:solidFill>
                    <a:prstClr val="white"/>
                  </a:solidFill>
                </a:rPr>
                <a:t>(</a:t>
              </a:r>
              <a:r>
                <a:rPr lang="id-ID" sz="2800" b="1" i="1" dirty="0">
                  <a:solidFill>
                    <a:prstClr val="white"/>
                  </a:solidFill>
                </a:rPr>
                <a:t>Right Brain</a:t>
              </a:r>
              <a:r>
                <a:rPr lang="id-ID" sz="2800" b="1" dirty="0">
                  <a:solidFill>
                    <a:prstClr val="white"/>
                  </a:solidFill>
                </a:rPr>
                <a:t> – Getaran Positif/Negatif)</a:t>
              </a:r>
              <a:endParaRPr lang="id-ID" sz="2800" b="1" i="1" dirty="0">
                <a:solidFill>
                  <a:prstClr val="white"/>
                </a:solidFill>
              </a:endParaRP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361950" y="866715"/>
              <a:ext cx="4724400" cy="1219200"/>
            </a:xfrm>
            <a:prstGeom prst="flowChartAlternateProcess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Kata-Kata</a:t>
              </a:r>
            </a:p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(Positif/Negatif)</a:t>
              </a: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361950" y="3041332"/>
              <a:ext cx="4724400" cy="1219200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Pikiran</a:t>
              </a:r>
            </a:p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(</a:t>
              </a:r>
              <a:r>
                <a:rPr lang="id-ID" sz="2500" b="1" i="1" dirty="0">
                  <a:solidFill>
                    <a:prstClr val="white"/>
                  </a:solidFill>
                </a:rPr>
                <a:t>Left Brain</a:t>
              </a:r>
              <a:r>
                <a:rPr lang="id-ID" sz="2500" b="1" dirty="0">
                  <a:solidFill>
                    <a:prstClr val="white"/>
                  </a:solidFill>
                </a:rPr>
                <a:t> – Berisi Kata-Kata)</a:t>
              </a:r>
              <a:endParaRPr lang="id-ID" sz="2500" b="1" i="1" dirty="0">
                <a:solidFill>
                  <a:prstClr val="white"/>
                </a:solidFill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85750" y="5162550"/>
              <a:ext cx="4800600" cy="1219200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Perasaan</a:t>
              </a:r>
            </a:p>
            <a:p>
              <a:pPr algn="ctr">
                <a:defRPr/>
              </a:pPr>
              <a:r>
                <a:rPr lang="id-ID" sz="2500" b="1" dirty="0">
                  <a:solidFill>
                    <a:prstClr val="white"/>
                  </a:solidFill>
                </a:rPr>
                <a:t>(</a:t>
              </a:r>
              <a:r>
                <a:rPr lang="id-ID" sz="2500" b="1" i="1" dirty="0">
                  <a:solidFill>
                    <a:prstClr val="white"/>
                  </a:solidFill>
                </a:rPr>
                <a:t>Right Brain</a:t>
              </a:r>
              <a:r>
                <a:rPr lang="id-ID" sz="2500" b="1" dirty="0">
                  <a:solidFill>
                    <a:prstClr val="white"/>
                  </a:solidFill>
                </a:rPr>
                <a:t> – Getaran Positif/Negatif)</a:t>
              </a:r>
              <a:endParaRPr lang="id-ID" sz="2500" b="1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5124" name="Picture 4" descr="http://otakkanan.org/wp-content/uploads/2015/08/Melatih-Otak-K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2501"/>
            <a:ext cx="3276600" cy="54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G-20151026-WA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own Arrow 11"/>
          <p:cNvSpPr>
            <a:spLocks noChangeArrowheads="1"/>
          </p:cNvSpPr>
          <p:nvPr/>
        </p:nvSpPr>
        <p:spPr bwMode="auto">
          <a:xfrm>
            <a:off x="2286000" y="2286000"/>
            <a:ext cx="838200" cy="6857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id-ID" altLang="id-ID" sz="2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62000" y="1066800"/>
            <a:ext cx="7620000" cy="2286000"/>
            <a:chOff x="838200" y="838201"/>
            <a:chExt cx="7620000" cy="1828800"/>
          </a:xfr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" name="Down Arrow Callout 8"/>
            <p:cNvSpPr/>
            <p:nvPr/>
          </p:nvSpPr>
          <p:spPr>
            <a:xfrm>
              <a:off x="838200" y="838201"/>
              <a:ext cx="7620000" cy="1828800"/>
            </a:xfrm>
            <a:prstGeom prst="downArrowCallou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38200" y="1066801"/>
              <a:ext cx="7620000" cy="68580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id-ID" altLang="id-ID" sz="5400" i="1" dirty="0" smtClean="0">
                  <a:solidFill>
                    <a:prstClr val="white"/>
                  </a:solidFill>
                  <a:latin typeface="Berlin Sans FB Demi" panose="020E0802020502020306" pitchFamily="34" charset="0"/>
                </a:rPr>
                <a:t>POSITIVE SELF TALK</a:t>
              </a:r>
              <a:endParaRPr lang="en-US" altLang="id-ID" sz="6000" i="1" dirty="0" smtClean="0">
                <a:solidFill>
                  <a:prstClr val="white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29238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d-ID" altLang="id-ID" sz="25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Cara untuk menjadi pribadi yang optimal :</a:t>
            </a:r>
            <a:endParaRPr lang="en-US" altLang="id-ID" sz="2500" dirty="0" smtClean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altLang="id-ID" sz="25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 Sadarilah cara anda berkomunikasi dengan diri sendiri </a:t>
            </a:r>
            <a:r>
              <a:rPr lang="id-ID" altLang="id-ID" sz="2500" i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(self talk)</a:t>
            </a:r>
          </a:p>
          <a:p>
            <a:pPr algn="ctr">
              <a:spcBef>
                <a:spcPct val="50000"/>
              </a:spcBef>
              <a:defRPr/>
            </a:pPr>
            <a:r>
              <a:rPr lang="id-ID" altLang="id-ID" sz="25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Bila kemudian kita menyadari bahwa kita sedang melakukan </a:t>
            </a:r>
            <a:r>
              <a:rPr lang="id-ID" altLang="id-ID" sz="2500" i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self talk </a:t>
            </a:r>
            <a:r>
              <a:rPr lang="id-ID" altLang="id-ID" sz="25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negatif maka hentikanlah saat itu juga. Segera katakan pada diri anda STOP.</a:t>
            </a:r>
          </a:p>
          <a:p>
            <a:pPr algn="ctr">
              <a:spcBef>
                <a:spcPct val="50000"/>
              </a:spcBef>
              <a:defRPr/>
            </a:pPr>
            <a:endParaRPr lang="en-US" altLang="id-ID" sz="600" dirty="0" smtClean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1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2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3900" y="1143000"/>
            <a:ext cx="7772400" cy="1219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5400" b="1" i="1" smtClean="0">
                <a:solidFill>
                  <a:sysClr val="window" lastClr="FFFFFF"/>
                </a:solidFill>
                <a:latin typeface="Arial Black" panose="020B0A04020102020204" pitchFamily="34" charset="0"/>
              </a:rPr>
              <a:t>JOHARI WINDOW</a:t>
            </a:r>
            <a:endParaRPr lang="id-ID" sz="5400" b="1" i="1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90800"/>
            <a:ext cx="4457700" cy="391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0" y="166688"/>
            <a:ext cx="20113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2" descr="Image result for assessment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9" name="AutoShape 4" descr="Image result for assessment centr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0" name="AutoShape 6" descr="Image result for assessment cent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1" name="AutoShape 8" descr="Image result for assessment centre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5" y="2590800"/>
            <a:ext cx="853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000" dirty="0" err="1">
                <a:solidFill>
                  <a:prstClr val="black"/>
                </a:solidFill>
              </a:rPr>
              <a:t>M</a:t>
            </a:r>
            <a:r>
              <a:rPr lang="en-GB" sz="3000" dirty="0" err="1" smtClean="0">
                <a:solidFill>
                  <a:prstClr val="black"/>
                </a:solidFill>
              </a:rPr>
              <a:t>erupakan</a:t>
            </a:r>
            <a:r>
              <a:rPr lang="en-GB" sz="3000" dirty="0" smtClean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salah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satu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cara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untuk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melihat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dinamika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dari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i="1" dirty="0">
                <a:solidFill>
                  <a:prstClr val="black"/>
                </a:solidFill>
              </a:rPr>
              <a:t>self-awareness</a:t>
            </a:r>
            <a:r>
              <a:rPr lang="en-GB" sz="3000" dirty="0">
                <a:solidFill>
                  <a:prstClr val="black"/>
                </a:solidFill>
              </a:rPr>
              <a:t>, yang </a:t>
            </a:r>
            <a:r>
              <a:rPr lang="en-GB" sz="3000" dirty="0" err="1">
                <a:solidFill>
                  <a:prstClr val="black"/>
                </a:solidFill>
              </a:rPr>
              <a:t>berkaitan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dengan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perilaku</a:t>
            </a:r>
            <a:r>
              <a:rPr lang="en-GB" sz="3000" dirty="0">
                <a:solidFill>
                  <a:prstClr val="black"/>
                </a:solidFill>
              </a:rPr>
              <a:t>, </a:t>
            </a:r>
            <a:r>
              <a:rPr lang="en-GB" sz="3000" dirty="0" err="1">
                <a:solidFill>
                  <a:prstClr val="black"/>
                </a:solidFill>
              </a:rPr>
              <a:t>perasaan</a:t>
            </a:r>
            <a:r>
              <a:rPr lang="en-GB" sz="3000" dirty="0">
                <a:solidFill>
                  <a:prstClr val="black"/>
                </a:solidFill>
              </a:rPr>
              <a:t>, </a:t>
            </a:r>
            <a:r>
              <a:rPr lang="en-GB" sz="3000" dirty="0" err="1">
                <a:solidFill>
                  <a:prstClr val="black"/>
                </a:solidFill>
              </a:rPr>
              <a:t>dan</a:t>
            </a:r>
            <a:r>
              <a:rPr lang="en-GB" sz="3000" dirty="0">
                <a:solidFill>
                  <a:prstClr val="black"/>
                </a:solidFill>
              </a:rPr>
              <a:t> motif </a:t>
            </a:r>
            <a:r>
              <a:rPr lang="en-GB" sz="3000" dirty="0" err="1">
                <a:solidFill>
                  <a:prstClr val="black"/>
                </a:solidFill>
              </a:rPr>
              <a:t>kita</a:t>
            </a:r>
            <a:r>
              <a:rPr lang="en-GB" sz="3000" dirty="0">
                <a:solidFill>
                  <a:prstClr val="black"/>
                </a:solidFill>
              </a:rPr>
              <a:t>. </a:t>
            </a:r>
            <a:endParaRPr lang="en-GB" sz="3000" dirty="0" smtClean="0">
              <a:solidFill>
                <a:prstClr val="black"/>
              </a:solidFill>
            </a:endParaRPr>
          </a:p>
          <a:p>
            <a:pPr algn="just"/>
            <a:r>
              <a:rPr lang="en-GB" sz="3000" dirty="0">
                <a:solidFill>
                  <a:prstClr val="black"/>
                </a:solidFill>
              </a:rPr>
              <a:t>(</a:t>
            </a:r>
            <a:r>
              <a:rPr lang="en-GB" sz="3000" dirty="0" smtClean="0">
                <a:solidFill>
                  <a:prstClr val="black"/>
                </a:solidFill>
              </a:rPr>
              <a:t>Joseph </a:t>
            </a:r>
            <a:r>
              <a:rPr lang="en-GB" sz="3000" dirty="0" err="1">
                <a:solidFill>
                  <a:prstClr val="black"/>
                </a:solidFill>
              </a:rPr>
              <a:t>Luft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dan</a:t>
            </a:r>
            <a:r>
              <a:rPr lang="en-GB" sz="3000" dirty="0">
                <a:solidFill>
                  <a:prstClr val="black"/>
                </a:solidFill>
              </a:rPr>
              <a:t> Harry </a:t>
            </a:r>
            <a:r>
              <a:rPr lang="en-GB" sz="3000" dirty="0" err="1">
                <a:solidFill>
                  <a:prstClr val="black"/>
                </a:solidFill>
              </a:rPr>
              <a:t>Ingham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smtClean="0">
                <a:solidFill>
                  <a:prstClr val="black"/>
                </a:solidFill>
              </a:rPr>
              <a:t>) </a:t>
            </a:r>
          </a:p>
          <a:p>
            <a:pPr algn="just"/>
            <a:endParaRPr lang="en-GB" sz="3000" dirty="0" smtClean="0">
              <a:solidFill>
                <a:prstClr val="black"/>
              </a:solidFill>
            </a:endParaRPr>
          </a:p>
          <a:p>
            <a:pPr algn="just"/>
            <a:r>
              <a:rPr lang="en-GB" sz="3000" dirty="0" err="1" smtClean="0">
                <a:solidFill>
                  <a:prstClr val="black"/>
                </a:solidFill>
              </a:rPr>
              <a:t>Berguna</a:t>
            </a:r>
            <a:r>
              <a:rPr lang="en-GB" sz="3000" dirty="0" smtClean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untuk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mengamati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cara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kita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memahami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diri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kita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sendiri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sebagai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bagian</a:t>
            </a:r>
            <a:r>
              <a:rPr lang="en-GB" sz="3000" dirty="0">
                <a:solidFill>
                  <a:prstClr val="black"/>
                </a:solidFill>
              </a:rPr>
              <a:t> </a:t>
            </a:r>
            <a:r>
              <a:rPr lang="en-GB" sz="3000" dirty="0" err="1">
                <a:solidFill>
                  <a:prstClr val="black"/>
                </a:solidFill>
              </a:rPr>
              <a:t>dari</a:t>
            </a:r>
            <a:r>
              <a:rPr lang="en-GB" sz="3000" dirty="0">
                <a:solidFill>
                  <a:prstClr val="black"/>
                </a:solidFill>
              </a:rPr>
              <a:t> proses </a:t>
            </a:r>
            <a:r>
              <a:rPr lang="en-GB" sz="3000" dirty="0" err="1">
                <a:solidFill>
                  <a:prstClr val="black"/>
                </a:solidFill>
              </a:rPr>
              <a:t>komunikasi</a:t>
            </a:r>
            <a:r>
              <a:rPr lang="en-GB" sz="3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3900" y="1143000"/>
            <a:ext cx="7772400" cy="1219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5400" b="1" i="1" smtClean="0">
                <a:solidFill>
                  <a:sysClr val="window" lastClr="FFFFFF"/>
                </a:solidFill>
                <a:latin typeface="Arial Black" panose="020B0A04020102020204" pitchFamily="34" charset="0"/>
              </a:rPr>
              <a:t>JOHARI WINDOW</a:t>
            </a:r>
            <a:endParaRPr lang="id-ID" sz="5400" b="1" i="1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800"/>
            <a:ext cx="20113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2" descr="Image result for assessment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9" name="AutoShape 4" descr="Image result for assessment centr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0" name="AutoShape 6" descr="Image result for assessment cent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1" name="AutoShape 8" descr="Image result for assessment centre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312738"/>
            <a:ext cx="5102225" cy="8858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i="1" smtClean="0">
                <a:solidFill>
                  <a:sysClr val="window" lastClr="FFFFFF"/>
                </a:solidFill>
                <a:latin typeface="Arial Black" panose="020B0A04020102020204" pitchFamily="34" charset="0"/>
              </a:rPr>
              <a:t>JOHARI WINDOW</a:t>
            </a:r>
            <a:endParaRPr lang="id-ID" sz="4000" b="1" i="1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83283" y="1882854"/>
            <a:ext cx="42640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72647" y="1475422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Feedback</a:t>
            </a:r>
            <a:endParaRPr lang="en-GB" b="1" i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2323742"/>
            <a:ext cx="0" cy="3048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11126" y="358078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Self  Disclosure</a:t>
            </a:r>
            <a:endParaRPr lang="en-GB" b="1" i="1" dirty="0">
              <a:solidFill>
                <a:prstClr val="black"/>
              </a:solidFill>
            </a:endParaRPr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1979613" y="2286000"/>
            <a:ext cx="5871368" cy="3810000"/>
            <a:chOff x="1854200" y="1340768"/>
            <a:chExt cx="5572125" cy="4896543"/>
          </a:xfrm>
        </p:grpSpPr>
        <p:sp>
          <p:nvSpPr>
            <p:cNvPr id="15" name="Rectangle 14"/>
            <p:cNvSpPr/>
            <p:nvPr/>
          </p:nvSpPr>
          <p:spPr>
            <a:xfrm>
              <a:off x="1854200" y="1340768"/>
              <a:ext cx="2786062" cy="24736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id-ID" sz="2000" b="1" i="1" kern="0" dirty="0" smtClean="0">
                  <a:solidFill>
                    <a:prstClr val="white"/>
                  </a:solidFill>
                </a:rPr>
                <a:t>OPEN</a:t>
              </a:r>
              <a:r>
                <a:rPr lang="en-GB" sz="2000" b="1" i="1" kern="0" dirty="0" smtClean="0">
                  <a:solidFill>
                    <a:prstClr val="white"/>
                  </a:solidFill>
                </a:rPr>
                <a:t> SELF</a:t>
              </a:r>
              <a:r>
                <a:rPr lang="id-ID" sz="2000" b="1" i="1" kern="0" dirty="0" smtClean="0">
                  <a:solidFill>
                    <a:prstClr val="white"/>
                  </a:solidFill>
                </a:rPr>
                <a:t> </a:t>
              </a:r>
              <a:endParaRPr lang="id-ID" sz="2400" b="1" i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2400" b="1" i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600" b="1" kern="0" dirty="0" err="1">
                  <a:solidFill>
                    <a:prstClr val="white"/>
                  </a:solidFill>
                </a:rPr>
                <a:t>Mengenal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diri</a:t>
              </a:r>
              <a:r>
                <a:rPr lang="en-US" sz="1600" b="1" kern="0" dirty="0">
                  <a:solidFill>
                    <a:prstClr val="white"/>
                  </a:solidFill>
                </a:rPr>
                <a:t> :</a:t>
              </a:r>
            </a:p>
            <a:p>
              <a:pPr algn="ctr">
                <a:defRPr/>
              </a:pPr>
              <a:r>
                <a:rPr lang="en-US" sz="1600" b="1" kern="0" dirty="0" err="1">
                  <a:solidFill>
                    <a:prstClr val="white"/>
                  </a:solidFill>
                </a:rPr>
                <a:t>Dapat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diketahui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oleh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diri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sendiri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maupun</a:t>
              </a:r>
              <a:r>
                <a:rPr lang="en-US" sz="1600" b="1" kern="0" dirty="0">
                  <a:solidFill>
                    <a:prstClr val="white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</a:rPr>
                <a:t>orang</a:t>
              </a:r>
              <a:r>
                <a:rPr lang="en-US" sz="1600" b="1" kern="0" dirty="0">
                  <a:solidFill>
                    <a:prstClr val="white"/>
                  </a:solidFill>
                </a:rPr>
                <a:t> lain</a:t>
              </a:r>
              <a:endParaRPr lang="id-ID" sz="16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id-ID" sz="1600" b="1" i="1" kern="0" dirty="0" smtClean="0">
                  <a:solidFill>
                    <a:prstClr val="white"/>
                  </a:solidFill>
                </a:rPr>
                <a:t>We </a:t>
              </a:r>
              <a:r>
                <a:rPr lang="id-ID" sz="1600" b="1" i="1" kern="0" dirty="0">
                  <a:solidFill>
                    <a:prstClr val="white"/>
                  </a:solidFill>
                </a:rPr>
                <a:t>are “open books”</a:t>
              </a:r>
              <a:endParaRPr lang="en-US" sz="1600" b="1" i="1" kern="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0262" y="1340768"/>
              <a:ext cx="2786063" cy="24736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id-ID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20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id-ID" sz="2000" b="1" i="1" kern="0" dirty="0" smtClean="0"/>
                <a:t>BLIND</a:t>
              </a:r>
              <a:r>
                <a:rPr lang="en-GB" sz="2000" b="1" i="1" kern="0" dirty="0" smtClean="0"/>
                <a:t> SELF</a:t>
              </a:r>
              <a:endParaRPr lang="id-ID" b="1" i="1" kern="0" dirty="0"/>
            </a:p>
            <a:p>
              <a:pPr algn="ctr">
                <a:defRPr/>
              </a:pPr>
              <a:endParaRPr lang="id-ID" b="1" kern="0" dirty="0"/>
            </a:p>
            <a:p>
              <a:pPr algn="ctr">
                <a:defRPr/>
              </a:pPr>
              <a:r>
                <a:rPr lang="en-US" sz="1600" b="1" kern="0" dirty="0" err="1"/>
                <a:t>Tidak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mengetahui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kekurangan</a:t>
              </a:r>
              <a:r>
                <a:rPr lang="en-US" sz="1600" b="1" kern="0" dirty="0"/>
                <a:t> yang </a:t>
              </a:r>
              <a:r>
                <a:rPr lang="en-US" sz="1600" b="1" kern="0" dirty="0" err="1"/>
                <a:t>dimilikinya</a:t>
              </a:r>
              <a:r>
                <a:rPr lang="en-US" sz="1600" b="1" kern="0" dirty="0"/>
                <a:t>, </a:t>
              </a:r>
              <a:r>
                <a:rPr lang="en-US" sz="1600" b="1" kern="0" dirty="0" err="1"/>
                <a:t>tetapi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sebaliknya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kekurangan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itu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justru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diketahui</a:t>
              </a:r>
              <a:r>
                <a:rPr lang="en-US" sz="1600" b="1" kern="0" dirty="0"/>
                <a:t> </a:t>
              </a:r>
              <a:r>
                <a:rPr lang="en-US" sz="1600" b="1" kern="0" dirty="0" err="1"/>
                <a:t>orang</a:t>
              </a:r>
              <a:r>
                <a:rPr lang="en-US" sz="1600" b="1" kern="0" dirty="0"/>
                <a:t> lain</a:t>
              </a:r>
            </a:p>
            <a:p>
              <a:pPr algn="ctr">
                <a:defRPr/>
              </a:pPr>
              <a:endParaRPr lang="id-ID" sz="2400" b="1" i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2400" b="1" i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id-ID" sz="2400" b="1" i="1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4200" y="3742995"/>
              <a:ext cx="2786062" cy="24943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id-ID" sz="2000" b="1" i="1" kern="0" dirty="0" smtClean="0">
                  <a:solidFill>
                    <a:prstClr val="black"/>
                  </a:solidFill>
                </a:rPr>
                <a:t>HIDDEN</a:t>
              </a:r>
              <a:r>
                <a:rPr lang="en-GB" sz="2000" b="1" i="1" kern="0" dirty="0" smtClean="0">
                  <a:solidFill>
                    <a:prstClr val="black"/>
                  </a:solidFill>
                </a:rPr>
                <a:t> SELF</a:t>
              </a:r>
              <a:endParaRPr lang="id-ID" sz="2000" b="1" i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id-ID" sz="16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600" b="1" kern="0" dirty="0" err="1">
                  <a:solidFill>
                    <a:prstClr val="black"/>
                  </a:solidFill>
                </a:rPr>
                <a:t>Kemampuan</a:t>
              </a:r>
              <a:r>
                <a:rPr lang="en-US" sz="1600" b="1" kern="0" dirty="0">
                  <a:solidFill>
                    <a:prstClr val="black"/>
                  </a:solidFill>
                </a:rPr>
                <a:t> yang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kita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miliki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tersembunyi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sehingga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tidak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diketahui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oleh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orang</a:t>
              </a:r>
              <a:r>
                <a:rPr lang="en-US" sz="1600" b="1" kern="0" dirty="0">
                  <a:solidFill>
                    <a:prstClr val="black"/>
                  </a:solidFill>
                </a:rPr>
                <a:t> lain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0262" y="3742995"/>
              <a:ext cx="2786063" cy="24943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id-ID" sz="2000" b="1" i="1" kern="0" dirty="0">
                  <a:solidFill>
                    <a:prstClr val="black"/>
                  </a:solidFill>
                </a:rPr>
                <a:t>UNKNOWN</a:t>
              </a:r>
            </a:p>
            <a:p>
              <a:pPr algn="ctr">
                <a:defRPr/>
              </a:pPr>
              <a:endParaRPr lang="id-ID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600" b="1" kern="0" dirty="0" err="1">
                  <a:solidFill>
                    <a:prstClr val="black"/>
                  </a:solidFill>
                </a:rPr>
                <a:t>Selain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kita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sendiri</a:t>
              </a:r>
              <a:r>
                <a:rPr lang="en-US" sz="1600" b="1" kern="0" dirty="0">
                  <a:solidFill>
                    <a:prstClr val="black"/>
                  </a:solidFill>
                </a:rPr>
                <a:t> yang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tidak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mengenal</a:t>
              </a:r>
              <a:r>
                <a:rPr lang="en-US" sz="1600" b="1" kern="0" dirty="0">
                  <a:solidFill>
                    <a:prstClr val="black"/>
                  </a:solidFill>
                </a:rPr>
                <a:t>  </a:t>
              </a:r>
              <a:r>
                <a:rPr lang="en-US" sz="1600" b="1" kern="0" dirty="0" err="1" smtClean="0">
                  <a:solidFill>
                    <a:prstClr val="black"/>
                  </a:solidFill>
                </a:rPr>
                <a:t>diri</a:t>
              </a:r>
              <a:r>
                <a:rPr lang="id-ID" sz="1600" b="1" kern="0" dirty="0" smtClean="0">
                  <a:solidFill>
                    <a:prstClr val="black"/>
                  </a:solidFill>
                </a:rPr>
                <a:t>, </a:t>
              </a:r>
              <a:r>
                <a:rPr lang="en-US" sz="1600" b="1" kern="0" dirty="0" err="1" smtClean="0">
                  <a:solidFill>
                    <a:prstClr val="black"/>
                  </a:solidFill>
                </a:rPr>
                <a:t>juga</a:t>
              </a:r>
              <a:r>
                <a:rPr lang="en-US" sz="1600" b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</a:rPr>
                <a:t>orang lain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tidak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mengetahui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siapa</a:t>
              </a:r>
              <a:r>
                <a:rPr lang="en-US" sz="1600" b="1" kern="0" dirty="0">
                  <a:solidFill>
                    <a:prstClr val="black"/>
                  </a:solidFill>
                </a:rPr>
                <a:t> </a:t>
              </a:r>
              <a:r>
                <a:rPr lang="en-US" sz="1600" b="1" kern="0" dirty="0" err="1">
                  <a:solidFill>
                    <a:prstClr val="black"/>
                  </a:solidFill>
                </a:rPr>
                <a:t>kita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993816" y="2835900"/>
            <a:ext cx="15359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i="1" dirty="0" smtClean="0">
                <a:solidFill>
                  <a:srgbClr val="FF0000"/>
                </a:solidFill>
              </a:rPr>
              <a:t>Known To Others</a:t>
            </a:r>
            <a:endParaRPr lang="en-GB" sz="15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6968" y="1916668"/>
            <a:ext cx="15080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i="1" dirty="0" smtClean="0">
                <a:solidFill>
                  <a:srgbClr val="FF0000"/>
                </a:solidFill>
              </a:rPr>
              <a:t>Unknown To Self</a:t>
            </a:r>
            <a:endParaRPr lang="en-GB" sz="15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6700" y="1954410"/>
            <a:ext cx="1293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i="1" dirty="0" smtClean="0">
                <a:solidFill>
                  <a:srgbClr val="FF0000"/>
                </a:solidFill>
              </a:rPr>
              <a:t>Known To Self</a:t>
            </a:r>
            <a:endParaRPr lang="en-GB" sz="15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944570" y="4906970"/>
            <a:ext cx="1750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i="1" dirty="0" smtClean="0">
                <a:solidFill>
                  <a:srgbClr val="FF0000"/>
                </a:solidFill>
              </a:rPr>
              <a:t>Unknown To Others</a:t>
            </a:r>
            <a:endParaRPr lang="en-GB" sz="15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40" y="312738"/>
            <a:ext cx="20113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2" descr="Image result for assessment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9" name="AutoShape 4" descr="Image result for assessment centr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0" name="AutoShape 6" descr="Image result for assessment cent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1" name="AutoShape 8" descr="Image result for assessment centre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575" y="617538"/>
            <a:ext cx="9005887" cy="614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prstClr val="black"/>
                </a:solidFill>
                <a:cs typeface="Arial" pitchFamily="34" charset="0"/>
              </a:rPr>
              <a:t>OPEN SELF </a:t>
            </a:r>
            <a:r>
              <a:rPr lang="en-US" sz="3000" b="1" dirty="0" smtClean="0">
                <a:solidFill>
                  <a:prstClr val="black"/>
                </a:solidFill>
                <a:cs typeface="Arial" pitchFamily="34" charset="0"/>
              </a:rPr>
              <a:t>(DIRI TERBUKA)</a:t>
            </a:r>
            <a:endParaRPr lang="en-US" sz="3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Segala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aspek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seperti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tingkah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laku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perasaan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pikiran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selain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diketahui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oleh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sendiri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juga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diketahui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orang lain. </a:t>
            </a:r>
          </a:p>
          <a:p>
            <a:pPr marL="8001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Jika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wilayah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makin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melebar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arti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memahami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orang lain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orang lain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memahami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kita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,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terjadi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komunikasi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baik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</a:p>
          <a:p>
            <a:pPr marL="8001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Sebaliknya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jika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wilayah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makin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menyempit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berati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komunikasi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semakin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tertutup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3000" b="1" i="1" dirty="0" smtClean="0">
                <a:solidFill>
                  <a:prstClr val="black"/>
                </a:solidFill>
                <a:cs typeface="Arial" pitchFamily="34" charset="0"/>
              </a:rPr>
              <a:t>BLIND SELF </a:t>
            </a:r>
            <a:r>
              <a:rPr lang="en-US" sz="3000" b="1" dirty="0" smtClean="0">
                <a:solidFill>
                  <a:prstClr val="black"/>
                </a:solidFill>
                <a:cs typeface="Arial" pitchFamily="34" charset="0"/>
              </a:rPr>
              <a:t>(WILAYAH BUTA)</a:t>
            </a:r>
            <a:endParaRPr lang="en-US" sz="3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Segala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aspek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tingkah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laku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perasaan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pikiran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diketahui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orang lain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tapi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diketahui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sendiri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disadari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sendiri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Jika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wilayah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makin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melebar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mendesak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wilayah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lain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terjadi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kesulitan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komunikasi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Wilayah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ini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ada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pada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tiap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manusia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sulit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dihapuskan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kecuali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mengurangi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dengan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cara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bercermin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pada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norma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hukum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1" y="312738"/>
            <a:ext cx="3581400" cy="6318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000" b="1" i="1" dirty="0" smtClean="0">
                <a:solidFill>
                  <a:sysClr val="window" lastClr="FFFFFF"/>
                </a:solidFill>
                <a:latin typeface="Arial Black" panose="020B0A04020102020204" pitchFamily="34" charset="0"/>
              </a:rPr>
              <a:t>JOHARI WINDOW</a:t>
            </a:r>
            <a:endParaRPr lang="id-ID" sz="3000" b="1" i="1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2" descr="Image result for assessment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09" name="AutoShape 4" descr="Image result for assessment centr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0" name="AutoShape 6" descr="Image result for assessment cent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711" name="AutoShape 8" descr="Image result for assessment centre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800" y="609472"/>
            <a:ext cx="853122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cs typeface="Arial" pitchFamily="34" charset="0"/>
              </a:rPr>
            </a:b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prstClr val="black"/>
                </a:solidFill>
                <a:cs typeface="Arial" pitchFamily="34" charset="0"/>
              </a:rPr>
              <a:t>HIDDEN SELF </a:t>
            </a:r>
            <a:r>
              <a:rPr lang="en-US" sz="3000" b="1" dirty="0" smtClean="0">
                <a:solidFill>
                  <a:prstClr val="black"/>
                </a:solidFill>
                <a:cs typeface="Arial" pitchFamily="34" charset="0"/>
              </a:rPr>
              <a:t>(WILAYAH TERSEMBUNYI/RAHASIA)</a:t>
            </a:r>
            <a:endParaRPr lang="en-US" sz="3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Kemampuan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kita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miliki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tersembunyi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diketahui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orang lain</a:t>
            </a: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Ada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dua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konsep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:</a:t>
            </a:r>
            <a:b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en-US" sz="2000" i="1" dirty="0" smtClean="0">
                <a:solidFill>
                  <a:prstClr val="black"/>
                </a:solidFill>
                <a:cs typeface="Arial" pitchFamily="34" charset="0"/>
              </a:rPr>
              <a:t>Over Disclosed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terlalu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banyak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mengungkapkan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sesuatu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hal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harus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marL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disembunykan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juga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diutarakan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b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  - </a:t>
            </a:r>
            <a:r>
              <a:rPr lang="en-US" sz="2000" i="1" dirty="0" smtClean="0">
                <a:solidFill>
                  <a:prstClr val="black"/>
                </a:solidFill>
                <a:cs typeface="Arial" pitchFamily="34" charset="0"/>
              </a:rPr>
              <a:t>Under Disclosed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terlalu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menyembunyikan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sesuatu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harus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  <a:p>
            <a:pPr marL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    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dikemukakan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b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</a:b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prstClr val="black"/>
                </a:solidFill>
                <a:cs typeface="Arial" pitchFamily="34" charset="0"/>
              </a:rPr>
              <a:t>UNKNOWN </a:t>
            </a:r>
            <a:r>
              <a:rPr lang="en-US" sz="3000" b="1" dirty="0" smtClean="0">
                <a:solidFill>
                  <a:prstClr val="black"/>
                </a:solidFill>
                <a:cs typeface="Arial" pitchFamily="34" charset="0"/>
              </a:rPr>
              <a:t>(WILAYAH TAK DIKENAL)</a:t>
            </a:r>
            <a:endParaRPr lang="en-US" sz="3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Wilayah paling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kritis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komunikasi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Aspek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dikenal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sendiri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lain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maupun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orang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6850" y="160338"/>
            <a:ext cx="3962400" cy="6318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000" b="1" i="1" dirty="0" smtClean="0">
                <a:solidFill>
                  <a:sysClr val="window" lastClr="FFFFFF"/>
                </a:solidFill>
                <a:latin typeface="Arial Black" panose="020B0A04020102020204" pitchFamily="34" charset="0"/>
              </a:rPr>
              <a:t>JOHARI WINDOW</a:t>
            </a:r>
            <a:endParaRPr lang="id-ID" sz="3000" b="1" i="1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0" y="166688"/>
            <a:ext cx="20113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" y="-4763"/>
            <a:ext cx="6723352" cy="15287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 sz="4000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>
          <a:xfrm>
            <a:off x="93663" y="228600"/>
            <a:ext cx="662969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d-ID" altLang="id-ID" sz="5000" dirty="0" smtClean="0">
                <a:solidFill>
                  <a:schemeClr val="bg1"/>
                </a:solidFill>
              </a:rPr>
              <a:t>PARADIGMA PELAYANAN</a:t>
            </a:r>
            <a:endParaRPr lang="en-US" altLang="id-ID" sz="5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53" y="279399"/>
            <a:ext cx="234444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3663" y="2057400"/>
            <a:ext cx="8821737" cy="167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id-ID" sz="2500" b="1" dirty="0" smtClean="0">
                <a:solidFill>
                  <a:srgbClr val="660066"/>
                </a:solidFill>
              </a:rPr>
              <a:t>Memberi </a:t>
            </a:r>
            <a:r>
              <a:rPr lang="id-ID" sz="2500" b="1" i="1" dirty="0" smtClean="0">
                <a:solidFill>
                  <a:srgbClr val="660066"/>
                </a:solidFill>
              </a:rPr>
              <a:t>service </a:t>
            </a:r>
            <a:r>
              <a:rPr lang="id-ID" sz="2500" b="1" dirty="0" smtClean="0">
                <a:solidFill>
                  <a:srgbClr val="660066"/>
                </a:solidFill>
              </a:rPr>
              <a:t>bukan sekedar bersikap patuh</a:t>
            </a:r>
            <a:endParaRPr lang="en-US" sz="2500" b="1" dirty="0" smtClean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d-ID" sz="2500" b="1" dirty="0" smtClean="0">
                <a:solidFill>
                  <a:srgbClr val="660066"/>
                </a:solidFill>
              </a:rPr>
              <a:t>Semua orang pernah merasakan menjadi pelanggan</a:t>
            </a:r>
            <a:endParaRPr lang="en-US" sz="2500" b="1" dirty="0" smtClean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d-ID" sz="2500" b="1" i="1" dirty="0" smtClean="0">
                <a:solidFill>
                  <a:srgbClr val="660066"/>
                </a:solidFill>
              </a:rPr>
              <a:t>Service </a:t>
            </a:r>
            <a:r>
              <a:rPr lang="id-ID" sz="2500" b="1" dirty="0" smtClean="0">
                <a:solidFill>
                  <a:srgbClr val="660066"/>
                </a:solidFill>
              </a:rPr>
              <a:t>itu berasal dari orang dan bukan perusahaan</a:t>
            </a:r>
            <a:endParaRPr lang="en-US" sz="2500" b="1" dirty="0" smtClean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d-ID" sz="2500" b="1" dirty="0" smtClean="0">
                <a:solidFill>
                  <a:srgbClr val="660066"/>
                </a:solidFill>
              </a:rPr>
              <a:t>Sesuatu yang baik bermula dari tingkat atasan – Kepemimpinan melalui keteladanan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altLang="id-ID" sz="2500" b="1" dirty="0">
                <a:solidFill>
                  <a:srgbClr val="660066"/>
                </a:solidFill>
              </a:rPr>
              <a:t>Perlakukan karyawan sebagaimana anda ingin mereka memperlakukan pelanggan</a:t>
            </a:r>
            <a:endParaRPr lang="en-US" altLang="id-ID" sz="2500" b="1" dirty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altLang="id-ID" sz="2500" b="1" dirty="0" smtClean="0">
                <a:solidFill>
                  <a:srgbClr val="660066"/>
                </a:solidFill>
              </a:rPr>
              <a:t>Organisasi </a:t>
            </a:r>
            <a:r>
              <a:rPr lang="id-ID" altLang="id-ID" sz="2500" b="1" dirty="0">
                <a:solidFill>
                  <a:srgbClr val="660066"/>
                </a:solidFill>
              </a:rPr>
              <a:t>besar kehilanggan pelanggan karena jarang melakukan interaksi personal</a:t>
            </a:r>
            <a:endParaRPr lang="en-US" altLang="id-ID" sz="2500" b="1" dirty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altLang="id-ID" sz="2500" b="1" dirty="0" smtClean="0">
                <a:solidFill>
                  <a:srgbClr val="660066"/>
                </a:solidFill>
              </a:rPr>
              <a:t>Menciptakan </a:t>
            </a:r>
            <a:r>
              <a:rPr lang="id-ID" altLang="id-ID" sz="2500" b="1" dirty="0">
                <a:solidFill>
                  <a:srgbClr val="660066"/>
                </a:solidFill>
              </a:rPr>
              <a:t>budaya perusahaan yang mendukung </a:t>
            </a:r>
            <a:r>
              <a:rPr lang="id-ID" altLang="id-ID" sz="2500" b="1" i="1" dirty="0">
                <a:solidFill>
                  <a:srgbClr val="660066"/>
                </a:solidFill>
              </a:rPr>
              <a:t>service</a:t>
            </a:r>
            <a:endParaRPr lang="en-US" altLang="id-ID" sz="2500" b="1" i="1" dirty="0">
              <a:solidFill>
                <a:srgbClr val="660066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n-US" sz="3000" dirty="0" smtClean="0">
              <a:solidFill>
                <a:srgbClr val="660066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id-ID" sz="1900" dirty="0" smtClean="0">
                <a:solidFill>
                  <a:srgbClr val="660066"/>
                </a:solidFill>
              </a:rPr>
              <a:t>	</a:t>
            </a:r>
            <a:endParaRPr lang="id-ID" sz="20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672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4953000"/>
            <a:ext cx="8458200" cy="1524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base">
              <a:spcBef>
                <a:spcPts val="4200"/>
              </a:spcBef>
              <a:spcAft>
                <a:spcPct val="0"/>
              </a:spcAft>
            </a:pPr>
            <a:r>
              <a:rPr lang="id-ID" sz="3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MENGEMBANGKAN CITRA DIRI POSITIF </a:t>
            </a:r>
            <a:r>
              <a:rPr lang="id-ID" sz="3000" b="1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(POSITIVE SELF IMAGE)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04800"/>
            <a:ext cx="16398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09800" y="1828800"/>
            <a:ext cx="6629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Suka tidak suka, seseorang akan mendapatkan </a:t>
            </a:r>
            <a:r>
              <a:rPr lang="id-ID" altLang="id-ID" sz="2500" dirty="0">
                <a:solidFill>
                  <a:srgbClr val="FF0000"/>
                </a:solidFill>
                <a:latin typeface="Tahoma" pitchFamily="34" charset="0"/>
              </a:rPr>
              <a:t>penilaian </a:t>
            </a: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ketika berhubungan dengan orang lain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i="1" dirty="0">
              <a:solidFill>
                <a:srgbClr val="0033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Penilaian adalah hal yang </a:t>
            </a:r>
            <a:r>
              <a:rPr lang="id-ID" altLang="id-ID" sz="2500" dirty="0">
                <a:solidFill>
                  <a:srgbClr val="FF0000"/>
                </a:solidFill>
                <a:latin typeface="Tahoma" pitchFamily="34" charset="0"/>
              </a:rPr>
              <a:t>wajar</a:t>
            </a:r>
            <a:endParaRPr lang="en-US" altLang="id-ID" sz="2500" dirty="0">
              <a:solidFill>
                <a:srgbClr val="FF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d-ID" sz="2500" i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362201" y="6040"/>
            <a:ext cx="6781799" cy="156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781799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d-ID" altLang="id-ID" sz="5000" b="1" dirty="0" smtClean="0">
                <a:solidFill>
                  <a:schemeClr val="bg1"/>
                </a:solidFill>
              </a:rPr>
              <a:t>KESAN PERTAMA</a:t>
            </a:r>
            <a:endParaRPr lang="en-US" altLang="id-ID" sz="5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4459575"/>
            <a:ext cx="6629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Setiap orang pasti memiliki </a:t>
            </a:r>
            <a:r>
              <a:rPr lang="id-ID" altLang="id-ID" sz="2500" dirty="0">
                <a:solidFill>
                  <a:srgbClr val="FF0000"/>
                </a:solidFill>
                <a:latin typeface="Tahoma" pitchFamily="34" charset="0"/>
              </a:rPr>
              <a:t>kekuatan </a:t>
            </a: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dan </a:t>
            </a:r>
            <a:r>
              <a:rPr lang="id-ID" altLang="id-ID" sz="2500" dirty="0">
                <a:solidFill>
                  <a:srgbClr val="FF0000"/>
                </a:solidFill>
                <a:latin typeface="Tahoma" pitchFamily="34" charset="0"/>
              </a:rPr>
              <a:t>kelemahan </a:t>
            </a: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dalam dirinya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i="1" dirty="0">
              <a:solidFill>
                <a:srgbClr val="0033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>
                <a:solidFill>
                  <a:srgbClr val="003399"/>
                </a:solidFill>
                <a:latin typeface="Tahoma" pitchFamily="34" charset="0"/>
              </a:rPr>
              <a:t>Dan ini adalah hal yang </a:t>
            </a:r>
            <a:r>
              <a:rPr lang="id-ID" altLang="id-ID" sz="2500" dirty="0">
                <a:solidFill>
                  <a:srgbClr val="FF0000"/>
                </a:solidFill>
                <a:latin typeface="Tahoma" pitchFamily="34" charset="0"/>
              </a:rPr>
              <a:t>manusiawi</a:t>
            </a:r>
            <a:endParaRPr lang="en-US" altLang="id-ID" sz="2500" dirty="0">
              <a:solidFill>
                <a:srgbClr val="FF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d-ID" sz="3500" i="1" dirty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2200" cy="15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533400" y="19812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944" y="19812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391400" y="48768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7944" y="48768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51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981200" y="1781413"/>
            <a:ext cx="6629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i="1" dirty="0" smtClean="0">
                <a:solidFill>
                  <a:srgbClr val="003399"/>
                </a:solidFill>
                <a:latin typeface="Tahoma" pitchFamily="34" charset="0"/>
              </a:rPr>
              <a:t>Don’t judge a book by the cover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dirty="0">
              <a:solidFill>
                <a:srgbClr val="0033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Namun </a:t>
            </a:r>
            <a:r>
              <a:rPr lang="id-ID" altLang="id-ID" sz="2500" i="1" dirty="0" smtClean="0">
                <a:solidFill>
                  <a:srgbClr val="FF0000"/>
                </a:solidFill>
                <a:latin typeface="Tahoma" pitchFamily="34" charset="0"/>
              </a:rPr>
              <a:t>cover 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juga penting karena cover yang paling </a:t>
            </a:r>
            <a:r>
              <a:rPr lang="id-ID" altLang="id-ID" sz="2500" dirty="0" smtClean="0">
                <a:solidFill>
                  <a:srgbClr val="FF0000"/>
                </a:solidFill>
                <a:latin typeface="Tahoma" pitchFamily="34" charset="0"/>
              </a:rPr>
              <a:t>pertama 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dan </a:t>
            </a:r>
            <a:r>
              <a:rPr lang="id-ID" altLang="id-ID" sz="2500" dirty="0" smtClean="0">
                <a:solidFill>
                  <a:srgbClr val="FF0000"/>
                </a:solidFill>
                <a:latin typeface="Tahoma" pitchFamily="34" charset="0"/>
              </a:rPr>
              <a:t>mudah dilihat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.</a:t>
            </a:r>
            <a:endParaRPr lang="en-US" altLang="id-ID" sz="2500" dirty="0">
              <a:solidFill>
                <a:srgbClr val="FF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d-ID" sz="2500" i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33400" y="19812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944" y="19812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 smtClean="0">
                <a:solidFill>
                  <a:prstClr val="white"/>
                </a:solidFill>
                <a:latin typeface="Arial" charset="0"/>
              </a:rPr>
              <a:t>3</a:t>
            </a:r>
            <a:endParaRPr lang="id-ID" sz="6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839912" y="6040"/>
            <a:ext cx="7304088" cy="15287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>
          <a:xfrm>
            <a:off x="1843086" y="228600"/>
            <a:ext cx="7300914" cy="1066800"/>
          </a:xfrm>
          <a:noFill/>
        </p:spPr>
        <p:txBody>
          <a:bodyPr/>
          <a:lstStyle/>
          <a:p>
            <a:pPr eaLnBrk="1" hangingPunct="1"/>
            <a:r>
              <a:rPr lang="id-ID" altLang="id-ID" b="1" dirty="0" smtClean="0">
                <a:solidFill>
                  <a:schemeClr val="bg1"/>
                </a:solidFill>
              </a:rPr>
              <a:t>KESIMPULAN</a:t>
            </a:r>
            <a:endParaRPr lang="en-US" altLang="id-ID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4537264"/>
            <a:ext cx="6629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i="1" dirty="0" smtClean="0">
                <a:solidFill>
                  <a:srgbClr val="003399"/>
                </a:solidFill>
                <a:latin typeface="Tahoma" pitchFamily="34" charset="0"/>
              </a:rPr>
              <a:t>First impression express the real personality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dirty="0">
              <a:solidFill>
                <a:srgbClr val="003399"/>
              </a:solidFill>
              <a:latin typeface="Tahom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Kita akan membawa semua </a:t>
            </a:r>
            <a:r>
              <a:rPr lang="id-ID" altLang="id-ID" sz="2500" dirty="0" smtClean="0">
                <a:solidFill>
                  <a:srgbClr val="FF0000"/>
                </a:solidFill>
                <a:latin typeface="Tahoma" pitchFamily="34" charset="0"/>
              </a:rPr>
              <a:t>kepribadian 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kita dalam </a:t>
            </a:r>
            <a:r>
              <a:rPr lang="id-ID" altLang="id-ID" sz="2500" dirty="0" smtClean="0">
                <a:solidFill>
                  <a:srgbClr val="FF0000"/>
                </a:solidFill>
                <a:latin typeface="Tahoma" pitchFamily="34" charset="0"/>
              </a:rPr>
              <a:t>konteks apapun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.</a:t>
            </a:r>
            <a:endParaRPr lang="en-US" altLang="id-ID" sz="2500" dirty="0">
              <a:solidFill>
                <a:srgbClr val="FF0000"/>
              </a:solidFill>
              <a:latin typeface="Tahom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d-ID" sz="2500" i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33456" y="46482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46482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62201" y="6040"/>
            <a:ext cx="6781799" cy="156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2362200" y="228600"/>
            <a:ext cx="6781799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5000" b="1" dirty="0" smtClean="0">
                <a:solidFill>
                  <a:prstClr val="white"/>
                </a:solidFill>
              </a:rPr>
              <a:t>KESAN PERTAMA</a:t>
            </a:r>
            <a:endParaRPr lang="en-US" altLang="id-ID" sz="5000" b="1" dirty="0" smtClean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2200" cy="15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658144" y="1905000"/>
            <a:ext cx="69342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Membangun </a:t>
            </a:r>
            <a:r>
              <a:rPr lang="id-ID" altLang="id-ID" sz="2500" i="1" dirty="0" smtClean="0">
                <a:solidFill>
                  <a:srgbClr val="003399"/>
                </a:solidFill>
                <a:latin typeface="Tahoma" pitchFamily="34" charset="0"/>
              </a:rPr>
              <a:t>impact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 yang positif 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dirty="0">
              <a:solidFill>
                <a:srgbClr val="003399"/>
              </a:solidFill>
              <a:latin typeface="Tahoma" pitchFamily="34" charset="0"/>
            </a:endParaRP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500" dirty="0" smtClean="0">
                <a:solidFill>
                  <a:srgbClr val="000099"/>
                </a:solidFill>
                <a:latin typeface="Tahoma" pitchFamily="34" charset="0"/>
              </a:rPr>
              <a:t>Mengenal diri (+&amp;-)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500" dirty="0" smtClean="0">
                <a:solidFill>
                  <a:srgbClr val="000099"/>
                </a:solidFill>
                <a:latin typeface="Tahoma" pitchFamily="34" charset="0"/>
              </a:rPr>
              <a:t>Menerima diri </a:t>
            </a:r>
            <a:r>
              <a:rPr lang="id-ID" altLang="id-ID" sz="2500" dirty="0">
                <a:solidFill>
                  <a:srgbClr val="000099"/>
                </a:solidFill>
                <a:latin typeface="Tahoma" pitchFamily="34" charset="0"/>
              </a:rPr>
              <a:t>(+&amp;-)</a:t>
            </a:r>
            <a:endParaRPr lang="id-ID" altLang="id-ID" sz="2500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500" dirty="0">
                <a:solidFill>
                  <a:srgbClr val="000099"/>
                </a:solidFill>
                <a:latin typeface="Tahoma" pitchFamily="34" charset="0"/>
              </a:rPr>
              <a:t>Mengelola dan mengembangkan diri</a:t>
            </a:r>
            <a:endParaRPr lang="en-US" altLang="id-ID" sz="25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21336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44" y="21336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 smtClean="0">
                <a:solidFill>
                  <a:prstClr val="white"/>
                </a:solidFill>
                <a:latin typeface="Arial" charset="0"/>
              </a:rPr>
              <a:t>5</a:t>
            </a:r>
            <a:endParaRPr lang="id-ID" sz="6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2200" cy="15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19200" y="4472226"/>
            <a:ext cx="5486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Dimensi </a:t>
            </a:r>
            <a:r>
              <a:rPr lang="id-ID" altLang="id-ID" sz="2500" i="1" dirty="0" smtClean="0">
                <a:solidFill>
                  <a:srgbClr val="003399"/>
                </a:solidFill>
                <a:latin typeface="Tahoma" pitchFamily="34" charset="0"/>
              </a:rPr>
              <a:t>impactfull person </a:t>
            </a:r>
            <a:r>
              <a:rPr lang="id-ID" altLang="id-ID" sz="2500" dirty="0" smtClean="0">
                <a:solidFill>
                  <a:srgbClr val="003399"/>
                </a:solidFill>
                <a:latin typeface="Tahoma" pitchFamily="34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id-ID" sz="25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1700" y="5161746"/>
            <a:ext cx="1295400" cy="4770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d-ID" sz="2500" b="1" dirty="0" smtClean="0">
                <a:solidFill>
                  <a:prstClr val="white"/>
                </a:solidFill>
                <a:latin typeface="Arial" charset="0"/>
              </a:rPr>
              <a:t>FISIK</a:t>
            </a:r>
            <a:endParaRPr lang="id-ID" sz="25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161746"/>
            <a:ext cx="2514600" cy="4770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d-ID" sz="2500" b="1" dirty="0" smtClean="0">
                <a:solidFill>
                  <a:prstClr val="white"/>
                </a:solidFill>
                <a:latin typeface="Arial" charset="0"/>
              </a:rPr>
              <a:t>PSIKOLOGI</a:t>
            </a:r>
            <a:endParaRPr lang="id-ID" sz="25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76256" y="4724400"/>
            <a:ext cx="1124744" cy="9906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4724400"/>
            <a:ext cx="54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d-ID" sz="6000" dirty="0" smtClean="0">
                <a:solidFill>
                  <a:prstClr val="white"/>
                </a:solidFill>
                <a:latin typeface="Arial" charset="0"/>
              </a:rPr>
              <a:t>6</a:t>
            </a:r>
            <a:endParaRPr lang="id-ID" sz="6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839912" y="6040"/>
            <a:ext cx="7304088" cy="15287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1843086" y="228600"/>
            <a:ext cx="7300914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b="1" smtClean="0">
                <a:solidFill>
                  <a:prstClr val="white"/>
                </a:solidFill>
              </a:rPr>
              <a:t>KESIMPULAN</a:t>
            </a:r>
            <a:endParaRPr lang="en-US" altLang="id-ID" b="1" dirty="0" smtClean="0">
              <a:solidFill>
                <a:prstClr val="white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1" y="6040"/>
            <a:ext cx="6781799" cy="1565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2362200" y="228600"/>
            <a:ext cx="6781799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5000" b="1" dirty="0" smtClean="0">
                <a:solidFill>
                  <a:prstClr val="white"/>
                </a:solidFill>
              </a:rPr>
              <a:t>KESAN PERTAMA</a:t>
            </a:r>
            <a:endParaRPr lang="en-US" altLang="id-ID" sz="5000" b="1" dirty="0" smtClean="0">
              <a:solidFill>
                <a:prstClr val="whit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6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0"/>
            <a:ext cx="5029200" cy="6865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4724400" cy="2057400"/>
          </a:xfrm>
        </p:spPr>
        <p:txBody>
          <a:bodyPr/>
          <a:lstStyle/>
          <a:p>
            <a:pPr algn="l"/>
            <a:r>
              <a:rPr lang="id-ID" altLang="id-ID" sz="5800" dirty="0" smtClean="0">
                <a:solidFill>
                  <a:schemeClr val="bg1"/>
                </a:solidFill>
              </a:rPr>
              <a:t>DIMENSI FISIK</a:t>
            </a:r>
            <a:endParaRPr lang="en-US" altLang="id-ID" sz="5800" dirty="0">
              <a:solidFill>
                <a:schemeClr val="bg1"/>
              </a:solidFill>
            </a:endParaRP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 flipV="1">
            <a:off x="5029200" y="0"/>
            <a:ext cx="4114800" cy="1219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4724400" y="228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id-ID" sz="11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5105400" y="304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500" b="1" dirty="0" smtClean="0">
                <a:solidFill>
                  <a:prstClr val="white"/>
                </a:solidFill>
                <a:latin typeface="Tahoma" pitchFamily="34" charset="0"/>
              </a:rPr>
              <a:t>MEMBANGUN CITRA DIRI POSITIF</a:t>
            </a:r>
            <a:endParaRPr lang="en-GB" altLang="id-ID" sz="15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2177"/>
            <a:ext cx="4114799" cy="27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1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75741"/>
              </p:ext>
            </p:extLst>
          </p:nvPr>
        </p:nvGraphicFramePr>
        <p:xfrm>
          <a:off x="685800" y="2922270"/>
          <a:ext cx="3810000" cy="302133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RAMBUT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WAJAH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MULUT &amp; GIGI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TANGAN &amp; KUKU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KEBERSIHAN TUBUH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KERAPIHAN BUSANA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KESERASIAN BUSANA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07" name="Group 6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47756700"/>
              </p:ext>
            </p:extLst>
          </p:nvPr>
        </p:nvGraphicFramePr>
        <p:xfrm>
          <a:off x="381000" y="2195512"/>
          <a:ext cx="4038600" cy="9144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RAMBUT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611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47651"/>
              </p:ext>
            </p:extLst>
          </p:nvPr>
        </p:nvGraphicFramePr>
        <p:xfrm>
          <a:off x="381000" y="3109912"/>
          <a:ext cx="4038600" cy="288131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881313">
                <a:tc>
                  <a:txBody>
                    <a:bodyPr/>
                    <a:lstStyle/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berketombe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kutu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pecah-pecah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Terpotong dan tertata rapih</a:t>
                      </a: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menggangu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aktivitas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 (acara formal)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5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75905440"/>
              </p:ext>
            </p:extLst>
          </p:nvPr>
        </p:nvGraphicFramePr>
        <p:xfrm>
          <a:off x="4724400" y="2209800"/>
          <a:ext cx="4114800" cy="91440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WAJAH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10104"/>
              </p:ext>
            </p:extLst>
          </p:nvPr>
        </p:nvGraphicFramePr>
        <p:xfrm>
          <a:off x="4724400" y="3124200"/>
          <a:ext cx="4114800" cy="2881313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2881313">
                <a:tc>
                  <a:txBody>
                    <a:bodyPr/>
                    <a:lstStyle/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bebas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kotoran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berminyak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Wanita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menggunakan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make-up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Koreksi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cermin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55" name="Group 6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00754767"/>
              </p:ext>
            </p:extLst>
          </p:nvPr>
        </p:nvGraphicFramePr>
        <p:xfrm>
          <a:off x="381000" y="2209800"/>
          <a:ext cx="3886200" cy="9144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MULUT </a:t>
                      </a: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&amp;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GIGI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65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39383"/>
              </p:ext>
            </p:extLst>
          </p:nvPr>
        </p:nvGraphicFramePr>
        <p:xfrm>
          <a:off x="381000" y="3124200"/>
          <a:ext cx="3886200" cy="2881313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2881313">
                <a:tc>
                  <a:txBody>
                    <a:bodyPr/>
                    <a:lstStyle/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bebas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kotoran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berbau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Waspada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sehabis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makan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Koreksi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cermin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, pasta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gigi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penyegar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nafas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dan periksa ke dokter gigi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oup 5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31687175"/>
              </p:ext>
            </p:extLst>
          </p:nvPr>
        </p:nvGraphicFramePr>
        <p:xfrm>
          <a:off x="4572000" y="2209800"/>
          <a:ext cx="4191000" cy="9144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TANGAN &amp;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KUKU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28382"/>
              </p:ext>
            </p:extLst>
          </p:nvPr>
        </p:nvGraphicFramePr>
        <p:xfrm>
          <a:off x="4572000" y="3124200"/>
          <a:ext cx="4191000" cy="28956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bebas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kotoran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Kuku terpotong rapih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Ketentuan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bagi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wanita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yang 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enggunakan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kutex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Prinsip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alat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interaksi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pertama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9" name="Group 4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57008980"/>
              </p:ext>
            </p:extLst>
          </p:nvPr>
        </p:nvGraphicFramePr>
        <p:xfrm>
          <a:off x="457200" y="2057400"/>
          <a:ext cx="3962400" cy="10668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KEBERSIHAN</a:t>
                      </a: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TUBUH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69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82946"/>
              </p:ext>
            </p:extLst>
          </p:nvPr>
        </p:nvGraphicFramePr>
        <p:xfrm>
          <a:off x="457200" y="3200401"/>
          <a:ext cx="3962400" cy="25146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an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bebas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kotoran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Waspada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terhadap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badan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Penggunaan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minyak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wangi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sesuai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oup 5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71229061"/>
              </p:ext>
            </p:extLst>
          </p:nvPr>
        </p:nvGraphicFramePr>
        <p:xfrm>
          <a:off x="5029200" y="2057400"/>
          <a:ext cx="3657600" cy="106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KERAPIHAN BUSANA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72941"/>
              </p:ext>
            </p:extLst>
          </p:nvPr>
        </p:nvGraphicFramePr>
        <p:xfrm>
          <a:off x="5025888" y="3200400"/>
          <a:ext cx="3657600" cy="2271713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27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Bersih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rapih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Wajib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disetrika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sebelum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pakai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Memenuhi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kaidah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lipatan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421" name="Group 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5503482"/>
              </p:ext>
            </p:extLst>
          </p:nvPr>
        </p:nvGraphicFramePr>
        <p:xfrm>
          <a:off x="4343400" y="2133600"/>
          <a:ext cx="4191000" cy="1378776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KESERASIAN BUSANA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442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12695"/>
              </p:ext>
            </p:extLst>
          </p:nvPr>
        </p:nvGraphicFramePr>
        <p:xfrm>
          <a:off x="4343400" y="3595687"/>
          <a:ext cx="4191000" cy="2576513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257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Sesuai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jenis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acara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(formal)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Sesuaikan dengan kondisi tubuh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dilihat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nuansa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a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taupun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warna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550"/>
            <a:ext cx="3810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34988" y="674688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8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1" y="1143000"/>
            <a:ext cx="81534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d-ID" altLang="id-ID" sz="2500" dirty="0">
                <a:solidFill>
                  <a:srgbClr val="660066"/>
                </a:solidFill>
              </a:rPr>
              <a:t>Secara sederhana</a:t>
            </a:r>
            <a:r>
              <a:rPr lang="id-ID" altLang="id-ID" sz="2500" dirty="0">
                <a:solidFill>
                  <a:srgbClr val="FF0000"/>
                </a:solidFill>
              </a:rPr>
              <a:t> </a:t>
            </a:r>
            <a:r>
              <a:rPr lang="id-ID" altLang="id-ID" sz="2500" b="1" i="1" dirty="0">
                <a:solidFill>
                  <a:srgbClr val="FF0000"/>
                </a:solidFill>
              </a:rPr>
              <a:t>service </a:t>
            </a:r>
            <a:r>
              <a:rPr lang="id-ID" altLang="id-ID" sz="2500" dirty="0">
                <a:solidFill>
                  <a:srgbClr val="660066"/>
                </a:solidFill>
              </a:rPr>
              <a:t>adalah </a:t>
            </a:r>
            <a:r>
              <a:rPr lang="id-ID" altLang="id-ID" sz="2500" b="1" dirty="0">
                <a:solidFill>
                  <a:srgbClr val="FF0000"/>
                </a:solidFill>
              </a:rPr>
              <a:t>melakukan sesuatu </a:t>
            </a:r>
            <a:r>
              <a:rPr lang="id-ID" altLang="id-ID" sz="2500" dirty="0">
                <a:solidFill>
                  <a:srgbClr val="660066"/>
                </a:solidFill>
              </a:rPr>
              <a:t>bagi orang </a:t>
            </a:r>
            <a:r>
              <a:rPr lang="id-ID" altLang="id-ID" sz="2500" dirty="0" smtClean="0">
                <a:solidFill>
                  <a:srgbClr val="660066"/>
                </a:solidFill>
              </a:rPr>
              <a:t>lain</a:t>
            </a: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id-ID" altLang="id-ID" sz="2500" i="1" dirty="0">
                <a:solidFill>
                  <a:srgbClr val="660066"/>
                </a:solidFill>
              </a:rPr>
              <a:t>Service </a:t>
            </a:r>
            <a:r>
              <a:rPr lang="id-ID" altLang="id-ID" sz="2500" dirty="0">
                <a:solidFill>
                  <a:srgbClr val="660066"/>
                </a:solidFill>
              </a:rPr>
              <a:t>merefleksikan</a:t>
            </a:r>
            <a:r>
              <a:rPr lang="id-ID" altLang="id-ID" sz="2500" b="1" dirty="0">
                <a:solidFill>
                  <a:srgbClr val="FF0000"/>
                </a:solidFill>
              </a:rPr>
              <a:t> proses </a:t>
            </a:r>
            <a:r>
              <a:rPr lang="id-ID" altLang="id-ID" sz="2500" dirty="0">
                <a:solidFill>
                  <a:srgbClr val="660066"/>
                </a:solidFill>
              </a:rPr>
              <a:t>yang mencakup penyampaian produk utama, interaksi personal, kinerja serta pengalaman layanan</a:t>
            </a:r>
            <a:r>
              <a:rPr lang="id-ID" altLang="id-ID" sz="2500" dirty="0" smtClean="0">
                <a:solidFill>
                  <a:srgbClr val="660066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id-ID" altLang="id-ID" sz="2500" dirty="0">
                <a:solidFill>
                  <a:srgbClr val="660066"/>
                </a:solidFill>
              </a:rPr>
              <a:t>Sistem yang terdiri atas dua komponen utama yaitu </a:t>
            </a:r>
            <a:r>
              <a:rPr lang="id-ID" altLang="id-ID" sz="2500" i="1" dirty="0">
                <a:solidFill>
                  <a:srgbClr val="660066"/>
                </a:solidFill>
              </a:rPr>
              <a:t>service operations</a:t>
            </a:r>
            <a:r>
              <a:rPr lang="id-ID" altLang="id-ID" sz="2500" dirty="0">
                <a:solidFill>
                  <a:srgbClr val="660066"/>
                </a:solidFill>
              </a:rPr>
              <a:t> yang kerap kali </a:t>
            </a:r>
            <a:r>
              <a:rPr lang="id-ID" altLang="id-ID" sz="2500" b="1" dirty="0">
                <a:solidFill>
                  <a:srgbClr val="FF0000"/>
                </a:solidFill>
              </a:rPr>
              <a:t>tidak tampak </a:t>
            </a:r>
            <a:r>
              <a:rPr lang="id-ID" altLang="id-ID" sz="2500" dirty="0">
                <a:solidFill>
                  <a:srgbClr val="660066"/>
                </a:solidFill>
              </a:rPr>
              <a:t>atau tidak diketahui keberadaannya oleh pelanggan </a:t>
            </a:r>
            <a:r>
              <a:rPr lang="id-ID" altLang="id-ID" sz="2500" i="1" dirty="0">
                <a:solidFill>
                  <a:srgbClr val="660066"/>
                </a:solidFill>
              </a:rPr>
              <a:t>(back office/backstage) </a:t>
            </a:r>
            <a:r>
              <a:rPr lang="id-ID" altLang="id-ID" sz="2500" dirty="0">
                <a:solidFill>
                  <a:srgbClr val="660066"/>
                </a:solidFill>
              </a:rPr>
              <a:t>dan </a:t>
            </a:r>
            <a:r>
              <a:rPr lang="id-ID" altLang="id-ID" sz="2500" i="1" dirty="0">
                <a:solidFill>
                  <a:srgbClr val="660066"/>
                </a:solidFill>
              </a:rPr>
              <a:t>service delivery </a:t>
            </a:r>
            <a:r>
              <a:rPr lang="id-ID" altLang="id-ID" sz="2500" dirty="0">
                <a:solidFill>
                  <a:srgbClr val="660066"/>
                </a:solidFill>
              </a:rPr>
              <a:t>yang biasanya </a:t>
            </a:r>
            <a:r>
              <a:rPr lang="id-ID" altLang="id-ID" sz="2500" b="1" dirty="0">
                <a:solidFill>
                  <a:srgbClr val="FF0000"/>
                </a:solidFill>
              </a:rPr>
              <a:t>tampak </a:t>
            </a:r>
            <a:r>
              <a:rPr lang="id-ID" altLang="id-ID" sz="2500" i="1" dirty="0">
                <a:solidFill>
                  <a:srgbClr val="660066"/>
                </a:solidFill>
              </a:rPr>
              <a:t>(visible) </a:t>
            </a:r>
            <a:r>
              <a:rPr lang="id-ID" altLang="id-ID" sz="2500" dirty="0">
                <a:solidFill>
                  <a:srgbClr val="660066"/>
                </a:solidFill>
              </a:rPr>
              <a:t>atau diketahui pelanggan (sering disebut </a:t>
            </a:r>
            <a:r>
              <a:rPr lang="id-ID" altLang="id-ID" sz="2500" i="1" dirty="0">
                <a:solidFill>
                  <a:srgbClr val="660066"/>
                </a:solidFill>
              </a:rPr>
              <a:t>front office/frontstage).</a:t>
            </a: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24000" y="2057400"/>
            <a:ext cx="3810000" cy="533400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id-ID" sz="1800">
                <a:solidFill>
                  <a:prstClr val="white"/>
                </a:solidFill>
              </a:rPr>
              <a:t>BUSANA FORMAL WANITA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0" y="2590800"/>
            <a:ext cx="3810000" cy="13716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dirty="0" smtClean="0">
                <a:solidFill>
                  <a:prstClr val="black"/>
                </a:solidFill>
              </a:rPr>
              <a:t>Formal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dan</a:t>
            </a:r>
            <a:r>
              <a:rPr lang="en-US" altLang="id-ID" sz="1400" dirty="0" smtClean="0">
                <a:solidFill>
                  <a:prstClr val="black"/>
                </a:solidFill>
              </a:rPr>
              <a:t>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rapi</a:t>
            </a:r>
            <a:endParaRPr lang="en-US" altLang="id-ID" sz="14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i="1" dirty="0" smtClean="0">
                <a:solidFill>
                  <a:prstClr val="black"/>
                </a:solidFill>
              </a:rPr>
              <a:t>Standard business look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dirty="0" smtClean="0">
                <a:solidFill>
                  <a:prstClr val="black"/>
                </a:solidFill>
              </a:rPr>
              <a:t>1/2/3/4 </a:t>
            </a:r>
            <a:r>
              <a:rPr lang="id-ID" altLang="id-ID" sz="1400" i="1" dirty="0" smtClean="0">
                <a:solidFill>
                  <a:prstClr val="black"/>
                </a:solidFill>
              </a:rPr>
              <a:t>p</a:t>
            </a:r>
            <a:r>
              <a:rPr lang="en-US" altLang="id-ID" sz="1400" i="1" dirty="0" err="1" smtClean="0">
                <a:solidFill>
                  <a:prstClr val="black"/>
                </a:solidFill>
              </a:rPr>
              <a:t>ieces</a:t>
            </a:r>
            <a:endParaRPr lang="en-US" altLang="id-ID" sz="1400" i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i="1" dirty="0" smtClean="0">
                <a:solidFill>
                  <a:prstClr val="black"/>
                </a:solidFill>
              </a:rPr>
              <a:t>Suit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lebih</a:t>
            </a:r>
            <a:r>
              <a:rPr lang="en-US" altLang="id-ID" sz="1400" dirty="0" smtClean="0">
                <a:solidFill>
                  <a:prstClr val="black"/>
                </a:solidFill>
              </a:rPr>
              <a:t>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baik</a:t>
            </a:r>
            <a:r>
              <a:rPr lang="en-US" altLang="id-ID" sz="1400" dirty="0" smtClean="0">
                <a:solidFill>
                  <a:prstClr val="black"/>
                </a:solidFill>
              </a:rPr>
              <a:t>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daripada</a:t>
            </a:r>
            <a:r>
              <a:rPr lang="en-US" altLang="id-ID" sz="1400" dirty="0" smtClean="0">
                <a:solidFill>
                  <a:prstClr val="black"/>
                </a:solidFill>
              </a:rPr>
              <a:t> </a:t>
            </a:r>
            <a:r>
              <a:rPr lang="en-US" altLang="id-ID" sz="1400" i="1" dirty="0" smtClean="0">
                <a:solidFill>
                  <a:prstClr val="black"/>
                </a:solidFill>
              </a:rPr>
              <a:t>mix and match</a:t>
            </a:r>
            <a:endParaRPr lang="en-US" altLang="id-ID" sz="1400" i="1" dirty="0">
              <a:solidFill>
                <a:prstClr val="black"/>
              </a:solidFill>
            </a:endParaRPr>
          </a:p>
        </p:txBody>
      </p:sp>
      <p:pic>
        <p:nvPicPr>
          <p:cNvPr id="69637" name="Picture 5" descr="570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1905000" cy="1905000"/>
          </a:xfrm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0" y="4495800"/>
            <a:ext cx="3810000" cy="533400"/>
          </a:xfrm>
          <a:prstGeom prst="rect">
            <a:avLst/>
          </a:prstGeom>
          <a:solidFill>
            <a:srgbClr val="0000FF">
              <a:alpha val="79999"/>
            </a:srgbClr>
          </a:solidFill>
          <a:ln>
            <a:noFill/>
          </a:ln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id-ID" sz="1800">
                <a:solidFill>
                  <a:prstClr val="white"/>
                </a:solidFill>
              </a:rPr>
              <a:t>BUSANA FORMAL PRIA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524000" y="5029200"/>
            <a:ext cx="3810000" cy="13716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dirty="0" smtClean="0">
                <a:solidFill>
                  <a:prstClr val="black"/>
                </a:solidFill>
              </a:rPr>
              <a:t>Formal </a:t>
            </a:r>
            <a:r>
              <a:rPr lang="en-US" altLang="id-ID" sz="1400" dirty="0" err="1" smtClean="0">
                <a:solidFill>
                  <a:prstClr val="black"/>
                </a:solidFill>
              </a:rPr>
              <a:t>dan</a:t>
            </a:r>
            <a:r>
              <a:rPr lang="en-US" altLang="id-ID" sz="1400" dirty="0" smtClean="0">
                <a:solidFill>
                  <a:prstClr val="black"/>
                </a:solidFill>
              </a:rPr>
              <a:t> r</a:t>
            </a:r>
            <a:r>
              <a:rPr lang="id-ID" altLang="id-ID" sz="1400" dirty="0" smtClean="0">
                <a:solidFill>
                  <a:prstClr val="black"/>
                </a:solidFill>
              </a:rPr>
              <a:t>apih</a:t>
            </a:r>
            <a:endParaRPr lang="en-US" altLang="id-ID" sz="14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i="1" dirty="0" smtClean="0">
                <a:solidFill>
                  <a:prstClr val="black"/>
                </a:solidFill>
              </a:rPr>
              <a:t>Conservative look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1400" dirty="0" smtClean="0">
                <a:solidFill>
                  <a:prstClr val="black"/>
                </a:solidFill>
              </a:rPr>
              <a:t>Jas / </a:t>
            </a:r>
            <a:r>
              <a:rPr lang="en-US" altLang="id-ID" sz="1400" i="1" dirty="0" smtClean="0">
                <a:solidFill>
                  <a:prstClr val="black"/>
                </a:solidFill>
              </a:rPr>
              <a:t>suit</a:t>
            </a:r>
            <a:endParaRPr lang="en-US" altLang="id-ID" sz="1400" i="1" dirty="0">
              <a:solidFill>
                <a:prstClr val="black"/>
              </a:solidFill>
            </a:endParaRPr>
          </a:p>
        </p:txBody>
      </p:sp>
      <p:pic>
        <p:nvPicPr>
          <p:cNvPr id="69640" name="Picture 8" descr="OS3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81000" y="2133600"/>
            <a:ext cx="3810000" cy="773113"/>
          </a:xfrm>
          <a:prstGeom prst="rect">
            <a:avLst/>
          </a:prstGeom>
          <a:solidFill>
            <a:srgbClr val="3333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id-ID" sz="2800" dirty="0">
                <a:solidFill>
                  <a:prstClr val="white"/>
                </a:solidFill>
              </a:rPr>
              <a:t>KESALAHAN </a:t>
            </a:r>
            <a:r>
              <a:rPr lang="id-ID" altLang="id-ID" sz="2800" dirty="0" smtClean="0">
                <a:solidFill>
                  <a:prstClr val="white"/>
                </a:solidFill>
              </a:rPr>
              <a:t> PRIA</a:t>
            </a:r>
            <a:r>
              <a:rPr lang="en-US" altLang="id-ID" sz="2800" dirty="0" smtClean="0">
                <a:solidFill>
                  <a:prstClr val="white"/>
                </a:solidFill>
              </a:rPr>
              <a:t>:</a:t>
            </a:r>
            <a:endParaRPr lang="en-US" altLang="id-ID" sz="2800" dirty="0">
              <a:solidFill>
                <a:prstClr val="white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81000" y="2895600"/>
            <a:ext cx="3810000" cy="27432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73050" indent="-27305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>
                <a:solidFill>
                  <a:prstClr val="black"/>
                </a:solidFill>
              </a:rPr>
              <a:t>Kaos</a:t>
            </a:r>
            <a:r>
              <a:rPr lang="en-US" altLang="id-ID" sz="2000" dirty="0">
                <a:solidFill>
                  <a:prstClr val="black"/>
                </a:solidFill>
              </a:rPr>
              <a:t> kaki </a:t>
            </a:r>
            <a:r>
              <a:rPr lang="en-US" altLang="id-ID" sz="2000" dirty="0" err="1">
                <a:solidFill>
                  <a:prstClr val="black"/>
                </a:solidFill>
              </a:rPr>
              <a:t>olah</a:t>
            </a:r>
            <a:r>
              <a:rPr lang="en-US" altLang="id-ID" sz="2000" dirty="0">
                <a:solidFill>
                  <a:prstClr val="black"/>
                </a:solidFill>
              </a:rPr>
              <a:t> raga</a:t>
            </a:r>
          </a:p>
          <a:p>
            <a:pPr marL="273050" indent="-27305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>
                <a:solidFill>
                  <a:prstClr val="black"/>
                </a:solidFill>
              </a:rPr>
              <a:t>Kemeja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dasi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tidak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nyambung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273050" indent="-27305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>
                <a:solidFill>
                  <a:prstClr val="black"/>
                </a:solidFill>
              </a:rPr>
              <a:t>Kemeja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bahan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jatuh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273050" indent="-27305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>
                <a:solidFill>
                  <a:prstClr val="black"/>
                </a:solidFill>
              </a:rPr>
              <a:t>Dasi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kekanakan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273050" indent="-27305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>
                <a:solidFill>
                  <a:prstClr val="black"/>
                </a:solidFill>
              </a:rPr>
              <a:t>Warna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ikat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pinggang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tidak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sama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dengan</a:t>
            </a:r>
            <a:r>
              <a:rPr lang="en-US" altLang="id-ID" sz="2000" dirty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sepatu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id-ID" sz="2400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43794" y="6040"/>
            <a:ext cx="6900206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43794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FISIK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90"/>
            <a:ext cx="224379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419600" y="2133600"/>
            <a:ext cx="4191000" cy="773113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id-ID" sz="2800" dirty="0" smtClean="0">
                <a:solidFill>
                  <a:prstClr val="white"/>
                </a:solidFill>
              </a:rPr>
              <a:t>KESALAHAN</a:t>
            </a:r>
            <a:r>
              <a:rPr lang="id-ID" altLang="id-ID" sz="2800" dirty="0" smtClean="0">
                <a:solidFill>
                  <a:prstClr val="white"/>
                </a:solidFill>
              </a:rPr>
              <a:t> WANITA</a:t>
            </a:r>
            <a:r>
              <a:rPr lang="en-US" altLang="id-ID" sz="2800" dirty="0" smtClean="0">
                <a:solidFill>
                  <a:prstClr val="white"/>
                </a:solidFill>
              </a:rPr>
              <a:t> </a:t>
            </a:r>
            <a:r>
              <a:rPr lang="en-US" altLang="id-ID" sz="28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9600" y="2895600"/>
            <a:ext cx="4191000" cy="27432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smtClean="0">
                <a:solidFill>
                  <a:prstClr val="black"/>
                </a:solidFill>
              </a:rPr>
              <a:t>Sepatu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Tali</a:t>
            </a:r>
            <a:r>
              <a:rPr lang="id-ID" altLang="id-ID" sz="2000" dirty="0" smtClean="0">
                <a:solidFill>
                  <a:prstClr val="black"/>
                </a:solidFill>
              </a:rPr>
              <a:t>, sendal, sepat tanpa hak, sepatu olah raga untuk resmi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id-ID" sz="2000" dirty="0" err="1" smtClean="0">
                <a:solidFill>
                  <a:prstClr val="black"/>
                </a:solidFill>
              </a:rPr>
              <a:t>Warna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>
                <a:solidFill>
                  <a:prstClr val="black"/>
                </a:solidFill>
              </a:rPr>
              <a:t>emas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d-ID" altLang="id-ID" sz="2000" dirty="0" smtClean="0">
                <a:solidFill>
                  <a:prstClr val="black"/>
                </a:solidFill>
              </a:rPr>
              <a:t>Model trendy dan sexy</a:t>
            </a:r>
            <a:endParaRPr lang="en-US" altLang="id-ID" sz="2000" dirty="0">
              <a:solidFill>
                <a:prstClr val="black"/>
              </a:solidFill>
            </a:endParaRPr>
          </a:p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d-ID" altLang="id-ID" sz="2000" i="1" dirty="0" smtClean="0">
                <a:solidFill>
                  <a:prstClr val="black"/>
                </a:solidFill>
              </a:rPr>
              <a:t>Make up </a:t>
            </a:r>
            <a:r>
              <a:rPr lang="id-ID" altLang="id-ID" sz="2000" dirty="0" smtClean="0">
                <a:solidFill>
                  <a:prstClr val="black"/>
                </a:solidFill>
              </a:rPr>
              <a:t>berlebihan/ tidak menggunakan </a:t>
            </a:r>
            <a:r>
              <a:rPr lang="id-ID" altLang="id-ID" sz="2000" i="1" dirty="0" smtClean="0">
                <a:solidFill>
                  <a:prstClr val="black"/>
                </a:solidFill>
              </a:rPr>
              <a:t>make –up</a:t>
            </a:r>
          </a:p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d-ID" altLang="id-ID" sz="2000" dirty="0" smtClean="0">
                <a:solidFill>
                  <a:prstClr val="black"/>
                </a:solidFill>
              </a:rPr>
              <a:t>Perhiasan besar dan berlebihan</a:t>
            </a:r>
            <a:endParaRPr lang="id-ID" altLang="id-ID" sz="2000" i="1" dirty="0" smtClean="0">
              <a:solidFill>
                <a:prstClr val="black"/>
              </a:solidFill>
            </a:endParaRPr>
          </a:p>
          <a:p>
            <a:pPr marL="177800" indent="-1778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id-ID" sz="2400" i="1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-7938"/>
            <a:ext cx="5029200" cy="6865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876800" cy="2057400"/>
          </a:xfrm>
        </p:spPr>
        <p:txBody>
          <a:bodyPr/>
          <a:lstStyle/>
          <a:p>
            <a:r>
              <a:rPr lang="id-ID" altLang="id-ID" sz="5800" dirty="0" smtClean="0">
                <a:solidFill>
                  <a:schemeClr val="bg1"/>
                </a:solidFill>
              </a:rPr>
              <a:t>DIMENSI PSIKOLOGIS</a:t>
            </a:r>
            <a:endParaRPr lang="en-US" altLang="id-ID" sz="5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30" y="2286000"/>
            <a:ext cx="4127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36622"/>
              </p:ext>
            </p:extLst>
          </p:nvPr>
        </p:nvGraphicFramePr>
        <p:xfrm>
          <a:off x="609600" y="2708891"/>
          <a:ext cx="3810000" cy="3158509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KONTAK MATA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EKSPRESI WAJAH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BAHASA TUBUH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CARA BERDIRI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CARA BERJABAT TANGAN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CARA DUDUK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CARA BERJALAN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 flipV="1">
            <a:off x="5029200" y="0"/>
            <a:ext cx="4114800" cy="1219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24400" y="228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id-ID" sz="11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105400" y="304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500" b="1" dirty="0" smtClean="0">
                <a:solidFill>
                  <a:prstClr val="white"/>
                </a:solidFill>
                <a:latin typeface="Tahoma" pitchFamily="34" charset="0"/>
              </a:rPr>
              <a:t>MEMBANGUN CITRA DIRI POSITIF</a:t>
            </a:r>
            <a:endParaRPr lang="en-GB" altLang="id-ID" sz="15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349"/>
              </p:ext>
            </p:extLst>
          </p:nvPr>
        </p:nvGraphicFramePr>
        <p:xfrm>
          <a:off x="304800" y="3048000"/>
          <a:ext cx="3886200" cy="2881313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2881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57200" marR="0" lvl="1" indent="-279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id-ID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Melihat mata semua orang tidak menyapu</a:t>
                      </a:r>
                    </a:p>
                    <a:p>
                      <a:pPr marL="457200" marR="0" lvl="1" indent="-279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id-ID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Cara melakukan kontak mata</a:t>
                      </a: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1" indent="-279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Yakin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hangaT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9995" name="Group 1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90070054"/>
              </p:ext>
            </p:extLst>
          </p:nvPr>
        </p:nvGraphicFramePr>
        <p:xfrm>
          <a:off x="304800" y="2133600"/>
          <a:ext cx="3886200" cy="9144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9144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id-ID" alt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KONTAK MATA</a:t>
                      </a:r>
                      <a:endParaRPr kumimoji="0" lang="en-US" alt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" y="6040"/>
            <a:ext cx="7047177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0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PSIKOLOGIS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77" y="25089"/>
            <a:ext cx="209682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66124"/>
              </p:ext>
            </p:extLst>
          </p:nvPr>
        </p:nvGraphicFramePr>
        <p:xfrm>
          <a:off x="4419600" y="3124200"/>
          <a:ext cx="4114800" cy="2819399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281939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Sesuai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ekspresi</a:t>
                      </a: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Wajar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id-ID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berlebihan</a:t>
                      </a: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Senyum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ramah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alt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tulus</a:t>
                      </a: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90396765"/>
              </p:ext>
            </p:extLst>
          </p:nvPr>
        </p:nvGraphicFramePr>
        <p:xfrm>
          <a:off x="4419600" y="2133600"/>
          <a:ext cx="4114800" cy="1101436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110143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id-ID" alt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EKSPRESI WAJAH</a:t>
                      </a:r>
                      <a:endParaRPr kumimoji="0" lang="en-US" alt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05401"/>
              </p:ext>
            </p:extLst>
          </p:nvPr>
        </p:nvGraphicFramePr>
        <p:xfrm>
          <a:off x="457200" y="1905000"/>
          <a:ext cx="5791200" cy="9144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BAHASA TUBUH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246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27868"/>
              </p:ext>
            </p:extLst>
          </p:nvPr>
        </p:nvGraphicFramePr>
        <p:xfrm>
          <a:off x="457200" y="2819400"/>
          <a:ext cx="5791200" cy="3273552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288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Luwes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indah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meyakinkan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percaya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diri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Acara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resmi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&amp; di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luar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resmi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melakukan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gerakan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mengurangi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kredibilitas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Blocking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dinamis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statis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Bahasa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ubuh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erbuka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V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ertutup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Jarak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space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 : personal &amp;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intim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Des</a:t>
                      </a: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cr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iptive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hand gestures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9" name="Picture 21" descr="272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5352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6040"/>
            <a:ext cx="7047177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PSIKOLOGIS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77" y="25089"/>
            <a:ext cx="209682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231222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29553"/>
              </p:ext>
            </p:extLst>
          </p:nvPr>
        </p:nvGraphicFramePr>
        <p:xfrm>
          <a:off x="457200" y="3136900"/>
          <a:ext cx="5791200" cy="2881313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2881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digenggam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kuat-kuat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atau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disentuh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saja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terlalu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lama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atau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terlalu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sebentar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Tidak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semua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pertemuan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dimulai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dengan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   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jabatan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tangan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Keluarkan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tangan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dari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saku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ketika</a:t>
                      </a:r>
                      <a:r>
                        <a:rPr kumimoji="0" lang="en-US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id-ID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berjabatan</a:t>
                      </a:r>
                      <a:endParaRPr kumimoji="0" lang="id-ID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Jabat tangan : sejajar, dominansi, submisif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0" name="Group 5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0739644"/>
              </p:ext>
            </p:extLst>
          </p:nvPr>
        </p:nvGraphicFramePr>
        <p:xfrm>
          <a:off x="457200" y="2146300"/>
          <a:ext cx="5791200" cy="9906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9906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CARA BERJABAT TANGAN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8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1278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133600"/>
            <a:ext cx="2476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6040"/>
            <a:ext cx="7047177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altLang="id-ID" sz="4000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0" y="228600"/>
            <a:ext cx="69002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b="1" kern="0" dirty="0" smtClean="0">
                <a:solidFill>
                  <a:prstClr val="white"/>
                </a:solidFill>
              </a:rPr>
              <a:t>DIMENSI PSIKOLOGIS</a:t>
            </a:r>
            <a:endParaRPr lang="en-US" altLang="id-ID" b="1" kern="0" dirty="0" smtClean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77" y="25089"/>
            <a:ext cx="209682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-7938"/>
            <a:ext cx="5562600" cy="6865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5486400" cy="1371600"/>
          </a:xfrm>
        </p:spPr>
        <p:txBody>
          <a:bodyPr>
            <a:normAutofit/>
          </a:bodyPr>
          <a:lstStyle/>
          <a:p>
            <a:r>
              <a:rPr lang="id-ID" altLang="id-ID" sz="5000" b="1" dirty="0" smtClean="0">
                <a:solidFill>
                  <a:schemeClr val="bg1"/>
                </a:solidFill>
              </a:rPr>
              <a:t>ETIKA PELAYANAN</a:t>
            </a:r>
            <a:endParaRPr lang="en-US" altLang="id-ID" sz="5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oup 1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748426"/>
              </p:ext>
            </p:extLst>
          </p:nvPr>
        </p:nvGraphicFramePr>
        <p:xfrm>
          <a:off x="457200" y="1668132"/>
          <a:ext cx="4572000" cy="4496315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50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SSS (senyum sapa salam)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Jika duduk maka berdirilah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ETIKA BERTELEPON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memperkenalkan diri, fokus terhadap pembicaraan, tidak berbicara dengan orang yang berada di hadapan kita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Menutup pembicaraan dengan terima kasih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Menggunakan bahasa bisnis dalam semua bentuk komunikasi 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Fokus pada pelanggan  (tidak memotong pembicaraan atau menggunakan HP)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Disiplin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alt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F77"/>
                          </a:solidFill>
                          <a:effectLst/>
                          <a:latin typeface="Arial" charset="0"/>
                        </a:rPr>
                        <a:t>Jujur &amp; penuhi janji</a:t>
                      </a:r>
                      <a:endParaRPr kumimoji="0" lang="en-US" alt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F77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 flipV="1">
            <a:off x="5562600" y="0"/>
            <a:ext cx="3581400" cy="1219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d-ID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24400" y="228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id-ID" sz="11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562600" y="30480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500" b="1" dirty="0" smtClean="0">
                <a:solidFill>
                  <a:prstClr val="white"/>
                </a:solidFill>
                <a:latin typeface="Tahoma" pitchFamily="34" charset="0"/>
              </a:rPr>
              <a:t>MEMBANGUN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500" b="1" dirty="0" smtClean="0">
                <a:solidFill>
                  <a:prstClr val="white"/>
                </a:solidFill>
                <a:latin typeface="Tahoma" pitchFamily="34" charset="0"/>
              </a:rPr>
              <a:t>CITRA DIRI POSITIF</a:t>
            </a:r>
            <a:endParaRPr lang="en-GB" altLang="id-ID" sz="1500" b="1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181726"/>
            <a:ext cx="1335087" cy="55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70" y="2882106"/>
            <a:ext cx="3358829" cy="176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352800"/>
            <a:ext cx="9144000" cy="2209800"/>
          </a:xfrm>
          <a:solidFill>
            <a:srgbClr val="FFFF00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altLang="id-ID" sz="40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ATTITUDES FOR SERVICES</a:t>
            </a:r>
            <a:br>
              <a:rPr lang="id-ID" altLang="id-ID" sz="40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id-ID" altLang="id-ID" sz="12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id-ID" altLang="id-ID" sz="12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id-ID" altLang="id-ID" sz="25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(Membangun Sikap Melayani)</a:t>
            </a:r>
            <a:endParaRPr lang="en-US" altLang="id-ID" sz="2500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6627" name="Picture 4" descr="the-human-br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IMG-20151026-WA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857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4800" b="1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45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PRINSIP DASAR 1</a:t>
            </a:r>
            <a:endParaRPr lang="id-ID" sz="4500" b="1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d-ID" sz="25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Membangun Sikap Melayani</a:t>
            </a:r>
            <a:endParaRPr lang="en-US" sz="36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676400"/>
            <a:ext cx="8458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2133600"/>
            <a:ext cx="8229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b="1" dirty="0" err="1" smtClean="0">
                <a:solidFill>
                  <a:srgbClr val="274F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500" b="1" dirty="0" smtClean="0">
                <a:solidFill>
                  <a:srgbClr val="274F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orang </a:t>
            </a:r>
            <a:r>
              <a:rPr lang="en-US" sz="2500" b="1" dirty="0" err="1" smtClean="0">
                <a:solidFill>
                  <a:srgbClr val="274F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lang="en-US" sz="2500" b="1" dirty="0" smtClean="0">
                <a:solidFill>
                  <a:srgbClr val="274F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persepsi</a:t>
            </a:r>
            <a:r>
              <a:rPr lang="en-US" sz="25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274F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endParaRPr lang="id-ID" sz="2500" b="1" dirty="0" smtClean="0">
              <a:solidFill>
                <a:srgbClr val="274F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d-ID" altLang="id-ID" sz="25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Setiap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orang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memiliki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interpretasi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persepsi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&amp;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sudut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pandangnya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masing-masing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yang </a:t>
            </a:r>
            <a:r>
              <a:rPr lang="en-US" altLang="id-ID" sz="2500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benar</a:t>
            </a:r>
            <a:r>
              <a:rPr lang="en-US" altLang="id-ID" sz="2500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menurut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versinya</a:t>
            </a:r>
            <a:endParaRPr lang="id-ID" altLang="id-ID" sz="25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d-ID" altLang="id-ID" sz="25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Mengatasinya : m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encoba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memahami</a:t>
            </a:r>
            <a:r>
              <a:rPr lang="en-US" altLang="id-ID" sz="2500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d-ID" altLang="id-ID" sz="2500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d-ID" altLang="id-ID" sz="25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nterpretasi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persepsi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&amp;</a:t>
            </a:r>
            <a:r>
              <a:rPr lang="id-ID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sudut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5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pandang</a:t>
            </a:r>
            <a:r>
              <a:rPr lang="en-US" altLang="id-ID" sz="25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orang lain</a:t>
            </a:r>
            <a:endParaRPr lang="en-US" altLang="id-ID" sz="25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id-ID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dirty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04900"/>
            <a:ext cx="9144000" cy="723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d-ID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BAGAIMANA CARANYA 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2239962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Menyampaikan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persepsi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pribadi</a:t>
            </a:r>
            <a:endParaRPr lang="en-US" altLang="id-ID" sz="20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engetahui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ada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persepsi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orang lain yang </a:t>
            </a:r>
            <a:r>
              <a:rPr lang="id-ID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berbeda</a:t>
            </a:r>
            <a:endParaRPr lang="en-US" altLang="id-ID" sz="20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B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ersedia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mendengarkan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penjelasan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orang lain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mengenai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persepsi</a:t>
            </a:r>
            <a:r>
              <a:rPr lang="id-ID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mereka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(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menjadi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gelas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kosong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B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erhasil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melihat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perbedaan</a:t>
            </a:r>
            <a:r>
              <a:rPr lang="en-US" altLang="id-ID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d-ID" sz="20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diantaranya</a:t>
            </a:r>
            <a:endParaRPr lang="en-US" altLang="id-ID" sz="20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id-ID" sz="20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34988" y="674688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8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1" y="1310819"/>
            <a:ext cx="8153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id-ID" altLang="id-ID" sz="2500" b="1" dirty="0">
                <a:solidFill>
                  <a:srgbClr val="FF0000"/>
                </a:solidFill>
              </a:rPr>
              <a:t>Pelanggan </a:t>
            </a:r>
            <a:r>
              <a:rPr lang="en-US" altLang="id-ID" sz="2500" dirty="0" err="1">
                <a:solidFill>
                  <a:srgbClr val="660066"/>
                </a:solidFill>
              </a:rPr>
              <a:t>adalah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tamu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terpenting</a:t>
            </a:r>
            <a:r>
              <a:rPr lang="en-US" altLang="id-ID" sz="2500" dirty="0">
                <a:solidFill>
                  <a:srgbClr val="660066"/>
                </a:solidFill>
              </a:rPr>
              <a:t> yang </a:t>
            </a:r>
            <a:r>
              <a:rPr lang="en-US" altLang="id-ID" sz="2500" dirty="0" err="1">
                <a:solidFill>
                  <a:srgbClr val="660066"/>
                </a:solidFill>
              </a:rPr>
              <a:t>berkunjung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ke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tempat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dirty="0" err="1">
                <a:solidFill>
                  <a:srgbClr val="660066"/>
                </a:solidFill>
              </a:rPr>
              <a:t>Dia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tidak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tergantung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kepada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dirty="0" err="1">
                <a:solidFill>
                  <a:srgbClr val="660066"/>
                </a:solidFill>
              </a:rPr>
              <a:t>Kitalah</a:t>
            </a:r>
            <a:r>
              <a:rPr lang="en-US" altLang="id-ID" sz="2500" dirty="0">
                <a:solidFill>
                  <a:srgbClr val="660066"/>
                </a:solidFill>
              </a:rPr>
              <a:t> yang </a:t>
            </a:r>
            <a:r>
              <a:rPr lang="en-US" altLang="id-ID" sz="2500" dirty="0" err="1">
                <a:solidFill>
                  <a:srgbClr val="660066"/>
                </a:solidFill>
              </a:rPr>
              <a:t>tergantung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padanya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dirty="0" err="1">
                <a:solidFill>
                  <a:srgbClr val="660066"/>
                </a:solidFill>
              </a:rPr>
              <a:t>Dia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tidak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mengganggu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pekerjaan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dirty="0" err="1">
                <a:solidFill>
                  <a:srgbClr val="660066"/>
                </a:solidFill>
              </a:rPr>
              <a:t>Dia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adalah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tujuan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pekerjaan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dirty="0" err="1">
                <a:solidFill>
                  <a:srgbClr val="660066"/>
                </a:solidFill>
              </a:rPr>
              <a:t>Dia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bukan</a:t>
            </a:r>
            <a:r>
              <a:rPr lang="en-US" altLang="id-ID" sz="2500" dirty="0">
                <a:solidFill>
                  <a:srgbClr val="660066"/>
                </a:solidFill>
              </a:rPr>
              <a:t> orang </a:t>
            </a:r>
            <a:r>
              <a:rPr lang="en-US" altLang="id-ID" sz="2500" dirty="0" err="1">
                <a:solidFill>
                  <a:srgbClr val="660066"/>
                </a:solidFill>
              </a:rPr>
              <a:t>luar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bagi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bisnis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, </a:t>
            </a:r>
            <a:r>
              <a:rPr lang="en-US" altLang="id-ID" sz="2500" dirty="0" err="1">
                <a:solidFill>
                  <a:srgbClr val="660066"/>
                </a:solidFill>
              </a:rPr>
              <a:t>dia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merupakan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bagian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dari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bisnis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kita</a:t>
            </a:r>
            <a:r>
              <a:rPr lang="en-US" altLang="id-ID" sz="2500" dirty="0">
                <a:solidFill>
                  <a:srgbClr val="660066"/>
                </a:solidFill>
              </a:rPr>
              <a:t>. Kita </a:t>
            </a:r>
            <a:r>
              <a:rPr lang="en-US" altLang="id-ID" sz="2500" dirty="0" err="1">
                <a:solidFill>
                  <a:srgbClr val="660066"/>
                </a:solidFill>
              </a:rPr>
              <a:t>tidak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sedang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melakukan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suatu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kebajikan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dengan</a:t>
            </a:r>
            <a:r>
              <a:rPr lang="en-US" altLang="id-ID" sz="2500" dirty="0">
                <a:solidFill>
                  <a:srgbClr val="660066"/>
                </a:solidFill>
              </a:rPr>
              <a:t> </a:t>
            </a:r>
            <a:r>
              <a:rPr lang="en-US" altLang="id-ID" sz="2500" dirty="0" err="1">
                <a:solidFill>
                  <a:srgbClr val="660066"/>
                </a:solidFill>
              </a:rPr>
              <a:t>melayaninya</a:t>
            </a:r>
            <a:r>
              <a:rPr lang="en-US" altLang="id-ID" sz="2500" dirty="0">
                <a:solidFill>
                  <a:srgbClr val="660066"/>
                </a:solidFill>
              </a:rPr>
              <a:t>. </a:t>
            </a:r>
            <a:r>
              <a:rPr lang="en-US" altLang="id-ID" sz="2500" b="1" dirty="0" err="1">
                <a:solidFill>
                  <a:srgbClr val="660066"/>
                </a:solidFill>
              </a:rPr>
              <a:t>Dialah</a:t>
            </a:r>
            <a:r>
              <a:rPr lang="en-US" altLang="id-ID" sz="2500" b="1" dirty="0">
                <a:solidFill>
                  <a:srgbClr val="660066"/>
                </a:solidFill>
              </a:rPr>
              <a:t> yang </a:t>
            </a:r>
            <a:r>
              <a:rPr lang="en-US" altLang="id-ID" sz="2500" b="1" dirty="0" err="1">
                <a:solidFill>
                  <a:srgbClr val="660066"/>
                </a:solidFill>
              </a:rPr>
              <a:t>sedang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melakukan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suatu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kebajikan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bagi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kita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dengan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memberikan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suatu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kesempatan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bagi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kita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untuk</a:t>
            </a:r>
            <a:r>
              <a:rPr lang="en-US" altLang="id-ID" sz="2500" b="1" dirty="0">
                <a:solidFill>
                  <a:srgbClr val="660066"/>
                </a:solidFill>
              </a:rPr>
              <a:t> </a:t>
            </a:r>
            <a:r>
              <a:rPr lang="en-US" altLang="id-ID" sz="2500" b="1" dirty="0" err="1">
                <a:solidFill>
                  <a:srgbClr val="660066"/>
                </a:solidFill>
              </a:rPr>
              <a:t>mengerjakannya</a:t>
            </a:r>
            <a:r>
              <a:rPr lang="en-US" altLang="id-ID" sz="2500" dirty="0">
                <a:solidFill>
                  <a:srgbClr val="660066"/>
                </a:solidFill>
              </a:rPr>
              <a:t>.</a:t>
            </a:r>
            <a:r>
              <a:rPr lang="id-ID" altLang="id-ID" sz="2500" dirty="0">
                <a:solidFill>
                  <a:srgbClr val="660066"/>
                </a:solidFill>
              </a:rPr>
              <a:t> </a:t>
            </a:r>
            <a:endParaRPr lang="id-ID" altLang="id-ID" sz="2500" dirty="0" smtClean="0">
              <a:solidFill>
                <a:srgbClr val="660066"/>
              </a:solidFill>
            </a:endParaRPr>
          </a:p>
          <a:p>
            <a:pPr algn="just"/>
            <a:endParaRPr lang="id-ID" altLang="id-ID" sz="2500" dirty="0" smtClean="0">
              <a:solidFill>
                <a:srgbClr val="660066"/>
              </a:solidFill>
            </a:endParaRPr>
          </a:p>
          <a:p>
            <a:pPr algn="r"/>
            <a:r>
              <a:rPr lang="id-ID" altLang="id-ID" sz="2500" b="1" dirty="0" smtClean="0">
                <a:solidFill>
                  <a:srgbClr val="660066"/>
                </a:solidFill>
              </a:rPr>
              <a:t>(</a:t>
            </a:r>
            <a:r>
              <a:rPr lang="id-ID" altLang="id-ID" sz="2500" b="1" dirty="0">
                <a:solidFill>
                  <a:srgbClr val="660066"/>
                </a:solidFill>
              </a:rPr>
              <a:t>Mahatma Gandhi</a:t>
            </a:r>
            <a:r>
              <a:rPr lang="id-ID" altLang="id-ID" sz="2500" b="1" dirty="0" smtClean="0">
                <a:solidFill>
                  <a:srgbClr val="660066"/>
                </a:solidFill>
              </a:rPr>
              <a:t>).</a:t>
            </a:r>
            <a:endParaRPr lang="id-ID" altLang="id-ID" sz="25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022664"/>
            <a:ext cx="83058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500" b="1" kern="0" dirty="0" smtClean="0">
                <a:solidFill>
                  <a:srgbClr val="FF0000"/>
                </a:solidFill>
                <a:latin typeface="Tahoma"/>
                <a:cs typeface="Arial" charset="0"/>
              </a:rPr>
              <a:t>Kenalilah </a:t>
            </a:r>
            <a:r>
              <a:rPr lang="id-ID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orang lain  sebelum menilai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d-ID" sz="2500" b="1" kern="0" dirty="0" smtClean="0">
              <a:solidFill>
                <a:srgbClr val="1F497D">
                  <a:lumMod val="50000"/>
                </a:srgbClr>
              </a:solidFill>
              <a:latin typeface="Tahoma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Ja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ngan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terjebak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pada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kulit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luar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yang</a:t>
            </a:r>
            <a:r>
              <a:rPr lang="id-ID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en-US" sz="2500" b="1" kern="0" dirty="0" err="1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memancing</a:t>
            </a:r>
            <a:r>
              <a:rPr lang="en-US" sz="2500" b="1" kern="0" dirty="0" smtClean="0">
                <a:solidFill>
                  <a:srgbClr val="1F497D">
                    <a:lumMod val="50000"/>
                  </a:srgbClr>
                </a:solidFill>
                <a:latin typeface="Tahoma"/>
                <a:cs typeface="Arial" charset="0"/>
              </a:rPr>
              <a:t> </a:t>
            </a:r>
            <a:r>
              <a:rPr lang="id-ID" sz="2500" b="1" kern="0" dirty="0">
                <a:solidFill>
                  <a:srgbClr val="7030A0"/>
                </a:solidFill>
                <a:latin typeface="Tahoma"/>
                <a:cs typeface="Arial" charset="0"/>
              </a:rPr>
              <a:t> </a:t>
            </a:r>
            <a:r>
              <a:rPr lang="en-US" sz="2500" b="1" i="1" kern="0" dirty="0" smtClean="0">
                <a:solidFill>
                  <a:srgbClr val="FF0000"/>
                </a:solidFill>
                <a:latin typeface="Tahoma"/>
                <a:cs typeface="Arial" charset="0"/>
              </a:rPr>
              <a:t>premature judgement</a:t>
            </a:r>
            <a:r>
              <a:rPr lang="en-US" sz="2500" b="1" kern="0" dirty="0" smtClean="0">
                <a:solidFill>
                  <a:srgbClr val="FF0000"/>
                </a:solidFill>
                <a:latin typeface="Tahoma"/>
                <a:cs typeface="Arial" charset="0"/>
              </a:rPr>
              <a:t> </a:t>
            </a:r>
            <a:r>
              <a:rPr 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(p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enilaian</a:t>
            </a:r>
            <a:r>
              <a:rPr lang="en-US" alt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dini</a:t>
            </a:r>
            <a:r>
              <a:rPr lang="en-US" alt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tanpa</a:t>
            </a:r>
            <a:r>
              <a:rPr lang="en-US" alt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pertimbangan</a:t>
            </a:r>
            <a:r>
              <a:rPr lang="en-US" alt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 yang 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cukup</a:t>
            </a:r>
            <a:r>
              <a:rPr lang="en-US" altLang="id-ID" sz="25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id-ID" sz="2500" b="1" dirty="0" err="1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sebelumnya</a:t>
            </a:r>
            <a:r>
              <a:rPr lang="id-ID" altLang="id-ID" sz="2500" b="1" dirty="0">
                <a:solidFill>
                  <a:srgbClr val="1F497D">
                    <a:lumMod val="50000"/>
                  </a:srgbClr>
                </a:solidFill>
                <a:latin typeface="Tahoma" pitchFamily="34" charset="0"/>
                <a:cs typeface="Arial" pitchFamily="34" charset="0"/>
              </a:rPr>
              <a:t>)</a:t>
            </a:r>
            <a:endParaRPr lang="id-ID" altLang="id-ID" sz="2500" b="1" dirty="0" smtClean="0">
              <a:solidFill>
                <a:srgbClr val="1F497D">
                  <a:lumMod val="50000"/>
                </a:srgbClr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d-ID" altLang="id-ID" sz="2500" b="1" dirty="0">
              <a:solidFill>
                <a:srgbClr val="1F497D">
                  <a:lumMod val="50000"/>
                </a:srgbClr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altLang="id-ID" sz="2500" b="1" dirty="0" smtClean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Kulit luar bersifat paling </a:t>
            </a:r>
            <a:r>
              <a:rPr lang="id-ID" altLang="id-ID" sz="2500" b="1" dirty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mudah dan paling cepat untuk dilihat. </a:t>
            </a:r>
            <a:r>
              <a:rPr lang="id-ID" altLang="id-ID" sz="2500" b="1" dirty="0" smtClean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Hadir </a:t>
            </a:r>
            <a:r>
              <a:rPr lang="id-ID" altLang="id-ID" sz="2500" b="1" dirty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dalam bentuk :</a:t>
            </a:r>
            <a:r>
              <a:rPr lang="id-ID" altLang="id-ID" sz="2500" b="1" i="1" dirty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id-ID" altLang="id-ID" sz="2500" b="1" dirty="0" smtClean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penampilan, gaya bicara dan tingkah </a:t>
            </a:r>
            <a:r>
              <a:rPr lang="id-ID" altLang="id-ID" sz="2500" b="1" dirty="0">
                <a:solidFill>
                  <a:srgbClr val="274F77"/>
                </a:solidFill>
                <a:latin typeface="Tahoma" pitchFamily="34" charset="0"/>
                <a:cs typeface="Arial" pitchFamily="34" charset="0"/>
              </a:rPr>
              <a:t>laku</a:t>
            </a:r>
            <a:endParaRPr lang="en-GB" altLang="id-ID" sz="2500" dirty="0">
              <a:solidFill>
                <a:srgbClr val="274F77"/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id-ID" sz="2500" b="1" dirty="0" smtClean="0">
              <a:solidFill>
                <a:srgbClr val="1F497D">
                  <a:lumMod val="50000"/>
                </a:srgbClr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500" b="1" kern="0" dirty="0">
              <a:solidFill>
                <a:srgbClr val="7030A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z="4800" b="1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45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PRINSIP DASAR </a:t>
            </a:r>
            <a:r>
              <a:rPr lang="id-ID" sz="45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algn="l">
              <a:spcBef>
                <a:spcPts val="0"/>
              </a:spcBef>
              <a:defRPr/>
            </a:pPr>
            <a:r>
              <a:rPr lang="id-ID" sz="25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Membangun Sikap Melayani</a:t>
            </a:r>
            <a:endParaRPr lang="en-US" sz="36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76400"/>
            <a:ext cx="8458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62000" y="3933056"/>
            <a:ext cx="7164288" cy="18722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GB" sz="4000" b="1" dirty="0" smtClean="0">
                <a:solidFill>
                  <a:prstClr val="white"/>
                </a:solidFill>
                <a:latin typeface="Tahoma" pitchFamily="34" charset="0"/>
              </a:rPr>
              <a:t>ASPEK PSIKOLOGIS PEMBENTUK PERILAKU</a:t>
            </a:r>
            <a:endParaRPr lang="en-US" sz="4000" b="1" dirty="0" smtClean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24000" cy="628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75" y="1268760"/>
            <a:ext cx="57483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23928" y="1785010"/>
            <a:ext cx="460793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cap="all" dirty="0">
                <a:ln w="0"/>
                <a:solidFill>
                  <a:srgbClr val="FF0000"/>
                </a:solidFill>
                <a:effectLst/>
                <a:cs typeface="Arial" charset="0"/>
              </a:rPr>
              <a:t>KEPRIBADIAN</a:t>
            </a:r>
            <a:endParaRPr lang="en-US" sz="4000" b="1" cap="all" dirty="0">
              <a:ln w="0"/>
              <a:solidFill>
                <a:srgbClr val="FF0000"/>
              </a:solidFill>
              <a:effectLst/>
              <a:cs typeface="Arial" charset="0"/>
            </a:endParaRPr>
          </a:p>
        </p:txBody>
      </p:sp>
      <p:pic>
        <p:nvPicPr>
          <p:cNvPr id="321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8" y="764704"/>
            <a:ext cx="28575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1" name="TextBox 1"/>
          <p:cNvSpPr txBox="1">
            <a:spLocks noChangeArrowheads="1"/>
          </p:cNvSpPr>
          <p:nvPr/>
        </p:nvSpPr>
        <p:spPr bwMode="auto">
          <a:xfrm>
            <a:off x="574025" y="2996952"/>
            <a:ext cx="8047038" cy="319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sz="1000" b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Merupakan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ciri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individu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yang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unik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yang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akan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membedakan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setiap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individu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dalam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menampilkan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perilakunya</a:t>
            </a:r>
            <a:r>
              <a:rPr lang="en-US" sz="2300" b="1" dirty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.  </a:t>
            </a:r>
            <a:endParaRPr lang="en-US" sz="23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sz="2300" b="1" dirty="0" smtClean="0">
              <a:solidFill>
                <a:srgbClr val="17375E"/>
              </a:solidFill>
              <a:latin typeface="Calibri" pitchFamily="34" charset="0"/>
              <a:cs typeface="Tahoma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id-ID" sz="2300" b="1" dirty="0" smtClean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Victor Frankl (Eksistensial):  Keinginan untuk Bermakna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id-ID" sz="2300" b="1" dirty="0" smtClean="0">
                <a:solidFill>
                  <a:srgbClr val="17375E"/>
                </a:solidFill>
                <a:latin typeface="Calibri" pitchFamily="34" charset="0"/>
                <a:cs typeface="Tahoma" pitchFamily="34" charset="0"/>
              </a:rPr>
              <a:t>Proses untuk membuat pilihan yang secara sadar dan bertanggung jawab menjadi satu-satunya sumber dari martabat kita selaku manusia.</a:t>
            </a:r>
            <a:endParaRPr lang="en-GB" sz="2300" b="1" dirty="0" smtClean="0">
              <a:solidFill>
                <a:srgbClr val="17375E"/>
              </a:solidFill>
              <a:latin typeface="Calibri" pitchFamily="34" charset="0"/>
              <a:cs typeface="Tahoma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sz="1000" b="1" dirty="0" smtClean="0">
              <a:solidFill>
                <a:srgbClr val="17375E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24000" cy="628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07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1534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5000" b="1" cap="all" dirty="0">
                <a:ln w="0"/>
                <a:solidFill>
                  <a:srgbClr val="FF0000"/>
                </a:solidFill>
                <a:effectLst/>
                <a:cs typeface="Arial" charset="0"/>
              </a:rPr>
              <a:t>Memahami manusia</a:t>
            </a:r>
            <a:endParaRPr lang="en-US" sz="5000" b="1" cap="all" dirty="0">
              <a:ln w="0"/>
              <a:solidFill>
                <a:srgbClr val="FF0000"/>
              </a:solidFill>
              <a:effectLst/>
              <a:cs typeface="Arial" charset="0"/>
            </a:endParaRPr>
          </a:p>
        </p:txBody>
      </p:sp>
      <p:graphicFrame>
        <p:nvGraphicFramePr>
          <p:cNvPr id="4" name="Group 127"/>
          <p:cNvGraphicFramePr>
            <a:graphicFrameLocks noGrp="1"/>
          </p:cNvGraphicFramePr>
          <p:nvPr/>
        </p:nvGraphicFramePr>
        <p:xfrm>
          <a:off x="228600" y="2286000"/>
          <a:ext cx="3733800" cy="7747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INTELEGENSI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228600" y="3060700"/>
          <a:ext cx="3733800" cy="3140075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3140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Adalah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kapasitas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individu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berpikir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konstruktif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bernalar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menyelesaikan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masalah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Memiliki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aspek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diantaranya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tangkap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ingat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analisa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konsentrasi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Pengambilan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keputusan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9" marB="45739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27"/>
          <p:cNvGraphicFramePr>
            <a:graphicFrameLocks noGrp="1"/>
          </p:cNvGraphicFramePr>
          <p:nvPr/>
        </p:nvGraphicFramePr>
        <p:xfrm>
          <a:off x="4800600" y="2197100"/>
          <a:ext cx="4114800" cy="77470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EMOSI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4800600" y="2971800"/>
          <a:ext cx="4114800" cy="3261306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326072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dinamakan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perasaan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Semua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keadaan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berada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suatu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keadaan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“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tergerak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”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emosi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movere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karena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adanya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rangsangan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Emosi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dikatakan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pula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sebagai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tenaga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pendorong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memotivasi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melakukan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tertentu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693" marB="45693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550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60737"/>
            <a:ext cx="81534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5000" b="1" cap="all" dirty="0">
                <a:ln w="0"/>
                <a:solidFill>
                  <a:srgbClr val="FF0000"/>
                </a:solidFill>
                <a:effectLst/>
                <a:cs typeface="Arial" charset="0"/>
              </a:rPr>
              <a:t>Memahami manusia</a:t>
            </a:r>
            <a:endParaRPr lang="en-US" sz="5000" b="1" cap="all" dirty="0">
              <a:ln w="0"/>
              <a:solidFill>
                <a:srgbClr val="FF0000"/>
              </a:solidFill>
              <a:effectLst/>
              <a:cs typeface="Arial" charset="0"/>
            </a:endParaRPr>
          </a:p>
        </p:txBody>
      </p:sp>
      <p:graphicFrame>
        <p:nvGraphicFramePr>
          <p:cNvPr id="6" name="Group 127"/>
          <p:cNvGraphicFramePr>
            <a:graphicFrameLocks noGrp="1"/>
          </p:cNvGraphicFramePr>
          <p:nvPr/>
        </p:nvGraphicFramePr>
        <p:xfrm>
          <a:off x="228600" y="2133600"/>
          <a:ext cx="4038600" cy="7747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MOTIVASI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171450" y="3048000"/>
          <a:ext cx="4095750" cy="2895600"/>
        </p:xfrm>
        <a:graphic>
          <a:graphicData uri="http://schemas.openxmlformats.org/drawingml/2006/table">
            <a:tbl>
              <a:tblPr/>
              <a:tblGrid>
                <a:gridCol w="4095750"/>
              </a:tblGrid>
              <a:tr h="2667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Kesiapan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mengerahkan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seluruh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kemampuan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potensi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sumber-sumber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menghadapi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tantangan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lebih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kompleks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Seorang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termotivasi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memiliki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tahan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tinggi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terhadap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stres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muncul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karena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adanya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hambatan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pencapaian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tujuan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27"/>
          <p:cNvGraphicFramePr>
            <a:graphicFrameLocks noGrp="1"/>
          </p:cNvGraphicFramePr>
          <p:nvPr/>
        </p:nvGraphicFramePr>
        <p:xfrm>
          <a:off x="4495800" y="2120900"/>
          <a:ext cx="4357688" cy="774700"/>
        </p:xfrm>
        <a:graphic>
          <a:graphicData uri="http://schemas.openxmlformats.org/drawingml/2006/table">
            <a:tbl>
              <a:tblPr/>
              <a:tblGrid>
                <a:gridCol w="4357688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SOSIOBILITAS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4495800" y="2895600"/>
          <a:ext cx="4357688" cy="3273544"/>
        </p:xfrm>
        <a:graphic>
          <a:graphicData uri="http://schemas.openxmlformats.org/drawingml/2006/table">
            <a:tbl>
              <a:tblPr/>
              <a:tblGrid>
                <a:gridCol w="4357688"/>
              </a:tblGrid>
              <a:tr h="3273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Adalah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kemampuan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mengatur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merencanakan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hubungan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relasi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lainnya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rangka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mencapai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prestasi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Wujud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aspek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sosiobilitas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tampak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bagaimana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seseorang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membangun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hubungan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antar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pribadi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Aspek-aspek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dalam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sosiobilitas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diantaranya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Kemampuan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empati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Kemampuan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komunikasi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Keterampilan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sosial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dimiliki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6" marB="45716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24000" cy="628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64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692696"/>
            <a:ext cx="81534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5000" b="1" cap="all" dirty="0">
                <a:ln w="0"/>
                <a:solidFill>
                  <a:srgbClr val="FF0000"/>
                </a:solidFill>
                <a:effectLst/>
                <a:cs typeface="Arial" charset="0"/>
              </a:rPr>
              <a:t>Memahami manusia</a:t>
            </a:r>
            <a:endParaRPr lang="en-US" sz="5000" b="1" cap="all" dirty="0">
              <a:ln w="0"/>
              <a:solidFill>
                <a:srgbClr val="FF0000"/>
              </a:solidFill>
              <a:effectLst/>
              <a:cs typeface="Arial" charset="0"/>
            </a:endParaRPr>
          </a:p>
        </p:txBody>
      </p:sp>
      <p:graphicFrame>
        <p:nvGraphicFramePr>
          <p:cNvPr id="11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9019"/>
              </p:ext>
            </p:extLst>
          </p:nvPr>
        </p:nvGraphicFramePr>
        <p:xfrm>
          <a:off x="393700" y="1905000"/>
          <a:ext cx="4038600" cy="7747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SIKAP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76" marB="45776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07080"/>
              </p:ext>
            </p:extLst>
          </p:nvPr>
        </p:nvGraphicFramePr>
        <p:xfrm>
          <a:off x="393700" y="2676525"/>
          <a:ext cx="4038600" cy="34845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48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“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Kesiapan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bertindak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tertentu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hal-hal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tertentu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”. 3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: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afektif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menunjukkan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perasaan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emosi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sebuah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objek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situasi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kognitif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menunjukkan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keyakinan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ide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tentang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sebuah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objek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situasi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perilaku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mengacu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seberapa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besar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harapan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bertindak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seseorang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sesuatu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T="45717" marB="45717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4624" name="Group 5"/>
          <p:cNvGrpSpPr>
            <a:grpSpLocks/>
          </p:cNvGrpSpPr>
          <p:nvPr/>
        </p:nvGrpSpPr>
        <p:grpSpPr bwMode="auto">
          <a:xfrm>
            <a:off x="4829175" y="2462213"/>
            <a:ext cx="3781425" cy="2663825"/>
            <a:chOff x="1637299" y="1828800"/>
            <a:chExt cx="6427236" cy="2326107"/>
          </a:xfrm>
        </p:grpSpPr>
        <p:sp>
          <p:nvSpPr>
            <p:cNvPr id="14" name="Rectangle 13"/>
            <p:cNvSpPr/>
            <p:nvPr/>
          </p:nvSpPr>
          <p:spPr>
            <a:xfrm>
              <a:off x="3962400" y="1828800"/>
              <a:ext cx="17526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00" b="1" dirty="0">
                  <a:solidFill>
                    <a:prstClr val="white"/>
                  </a:solidFill>
                </a:rPr>
                <a:t>KOGNITIF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37299" y="3240507"/>
              <a:ext cx="1752601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00" b="1" dirty="0">
                  <a:solidFill>
                    <a:prstClr val="white"/>
                  </a:solidFill>
                </a:rPr>
                <a:t>KONATIF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11934" y="3240507"/>
              <a:ext cx="1752601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600" b="1" dirty="0">
                  <a:solidFill>
                    <a:prstClr val="white"/>
                  </a:solidFill>
                </a:rPr>
                <a:t>AFEKTIF</a:t>
              </a:r>
            </a:p>
          </p:txBody>
        </p:sp>
        <p:sp>
          <p:nvSpPr>
            <p:cNvPr id="17" name="Up-Down Arrow 16"/>
            <p:cNvSpPr/>
            <p:nvPr/>
          </p:nvSpPr>
          <p:spPr>
            <a:xfrm rot="16200000">
              <a:off x="4722097" y="2750634"/>
              <a:ext cx="300814" cy="1964327"/>
            </a:xfrm>
            <a:prstGeom prst="upDownArrow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400" b="1">
                <a:solidFill>
                  <a:prstClr val="white"/>
                </a:solidFill>
              </a:endParaRPr>
            </a:p>
          </p:txBody>
        </p:sp>
        <p:sp>
          <p:nvSpPr>
            <p:cNvPr id="18" name="Up-Down Arrow 17"/>
            <p:cNvSpPr/>
            <p:nvPr/>
          </p:nvSpPr>
          <p:spPr>
            <a:xfrm rot="19179219">
              <a:off x="6205440" y="2276554"/>
              <a:ext cx="644881" cy="985616"/>
            </a:xfrm>
            <a:prstGeom prst="upDownArrow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400" b="1">
                <a:solidFill>
                  <a:prstClr val="white"/>
                </a:solidFill>
              </a:endParaRPr>
            </a:p>
          </p:txBody>
        </p:sp>
        <p:sp>
          <p:nvSpPr>
            <p:cNvPr id="19" name="Up-Down Arrow 18"/>
            <p:cNvSpPr/>
            <p:nvPr/>
          </p:nvSpPr>
          <p:spPr>
            <a:xfrm rot="2509947">
              <a:off x="2757074" y="2277941"/>
              <a:ext cx="555840" cy="930165"/>
            </a:xfrm>
            <a:prstGeom prst="upDownArrow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400" b="1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3700" y="6207125"/>
            <a:ext cx="32004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rgbClr val="FF0000"/>
                </a:solidFill>
              </a:rPr>
              <a:t>Allport (dalam Hogg, 2004)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24000" cy="628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299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ubtitle 2"/>
          <p:cNvSpPr txBox="1">
            <a:spLocks/>
          </p:cNvSpPr>
          <p:nvPr/>
        </p:nvSpPr>
        <p:spPr bwMode="auto">
          <a:xfrm>
            <a:off x="2209800" y="2133600"/>
            <a:ext cx="6477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d-ID" sz="2500" b="1" dirty="0" smtClean="0">
                <a:solidFill>
                  <a:srgbClr val="FF0000"/>
                </a:solidFill>
                <a:latin typeface="Tahoma" pitchFamily="34" charset="0"/>
              </a:rPr>
              <a:t>Emosi yang matang:</a:t>
            </a:r>
            <a:r>
              <a:rPr lang="id-ID" sz="25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d-ID" sz="2500" dirty="0" smtClean="0">
                <a:solidFill>
                  <a:srgbClr val="000000"/>
                </a:solidFill>
                <a:latin typeface="Tahoma" pitchFamily="34" charset="0"/>
              </a:rPr>
              <a:t>kemandirian, determinasi diri</a:t>
            </a:r>
            <a:r>
              <a:rPr lang="en-GB" sz="2500" dirty="0" smtClean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id-ID" sz="2500" dirty="0" smtClean="0">
                <a:solidFill>
                  <a:srgbClr val="000000"/>
                </a:solidFill>
                <a:latin typeface="Tahoma" pitchFamily="34" charset="0"/>
              </a:rPr>
              <a:t>dan disiplin</a:t>
            </a:r>
            <a:endParaRPr lang="id-ID" sz="25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d-ID" sz="2500" b="1" dirty="0" smtClean="0">
                <a:solidFill>
                  <a:srgbClr val="FF0000"/>
                </a:solidFill>
                <a:latin typeface="Tahoma" pitchFamily="34" charset="0"/>
              </a:rPr>
              <a:t>Sosiabel: </a:t>
            </a:r>
            <a:r>
              <a:rPr lang="id-ID" sz="2500" dirty="0" smtClean="0">
                <a:solidFill>
                  <a:srgbClr val="000000"/>
                </a:solidFill>
                <a:latin typeface="Tahoma" pitchFamily="34" charset="0"/>
              </a:rPr>
              <a:t>kerja sama dan bersama-sama</a:t>
            </a:r>
            <a:endParaRPr lang="id-ID" sz="25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d-ID" sz="2500" b="1" dirty="0" smtClean="0">
                <a:solidFill>
                  <a:srgbClr val="FF0000"/>
                </a:solidFill>
                <a:latin typeface="Tahoma" pitchFamily="34" charset="0"/>
              </a:rPr>
              <a:t>Realistis: </a:t>
            </a:r>
            <a:r>
              <a:rPr lang="id-ID" sz="2500" dirty="0" smtClean="0">
                <a:solidFill>
                  <a:srgbClr val="000000"/>
                </a:solidFill>
                <a:latin typeface="Tahoma" pitchFamily="34" charset="0"/>
              </a:rPr>
              <a:t>menilai diri dan lingkungan </a:t>
            </a:r>
            <a:endParaRPr lang="id-ID" sz="25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id-ID" sz="2500" b="1" dirty="0" smtClean="0">
                <a:solidFill>
                  <a:srgbClr val="FF0000"/>
                </a:solidFill>
                <a:latin typeface="Tahoma" pitchFamily="34" charset="0"/>
              </a:rPr>
              <a:t>Berfilsafat hidup:</a:t>
            </a:r>
            <a:r>
              <a:rPr lang="id-ID" sz="25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d-ID" sz="2500" dirty="0" smtClean="0">
                <a:solidFill>
                  <a:srgbClr val="000000"/>
                </a:solidFill>
                <a:latin typeface="Tahoma" pitchFamily="34" charset="0"/>
              </a:rPr>
              <a:t>arti dan arah hidup</a:t>
            </a:r>
            <a:endParaRPr lang="id-ID" sz="25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5635" name="Rectangle 2"/>
          <p:cNvSpPr>
            <a:spLocks noChangeArrowheads="1"/>
          </p:cNvSpPr>
          <p:nvPr/>
        </p:nvSpPr>
        <p:spPr bwMode="auto">
          <a:xfrm>
            <a:off x="2193925" y="952500"/>
            <a:ext cx="6477000" cy="1016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smtClean="0">
                <a:solidFill>
                  <a:srgbClr val="FFFFFF"/>
                </a:solidFill>
                <a:cs typeface="Arial" pitchFamily="34" charset="0"/>
              </a:rPr>
              <a:t>Pribadi yang normal</a:t>
            </a:r>
            <a:r>
              <a:rPr lang="en-GB" sz="3000" b="1" smtClean="0">
                <a:solidFill>
                  <a:srgbClr val="FFFFFF"/>
                </a:solidFill>
                <a:cs typeface="Arial" pitchFamily="34" charset="0"/>
              </a:rPr>
              <a:t>/</a:t>
            </a:r>
            <a:r>
              <a:rPr lang="id-ID" sz="3000" b="1" smtClean="0">
                <a:solidFill>
                  <a:srgbClr val="FFFFFF"/>
                </a:solidFill>
                <a:cs typeface="Arial" pitchFamily="34" charset="0"/>
              </a:rPr>
              <a:t>matang, memperlihatkan</a:t>
            </a:r>
            <a:r>
              <a:rPr lang="id-ID" sz="2500" smtClean="0">
                <a:solidFill>
                  <a:srgbClr val="FFFFFF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325636" name="Picture 90" descr="46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525"/>
            <a:ext cx="19383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24000" cy="628650"/>
          </a:xfrm>
          <a:prstGeom prst="rect">
            <a:avLst/>
          </a:prstGeom>
          <a:solidFill>
            <a:srgbClr val="EEECE1">
              <a:lumMod val="50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63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1474538"/>
            <a:ext cx="426916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TIPE-TIPE 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QUIET CUSTOMER"/>
          <p:cNvSpPr>
            <a:spLocks noChangeAspect="1" noChangeArrowheads="1"/>
          </p:cNvSpPr>
          <p:nvPr/>
        </p:nvSpPr>
        <p:spPr bwMode="auto">
          <a:xfrm>
            <a:off x="155575" y="-1119188"/>
            <a:ext cx="46005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5032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827584" y="2024844"/>
            <a:ext cx="4392488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/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1. TIPE PENDIAM </a:t>
            </a:r>
          </a:p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2. TIPE CEREWET</a:t>
            </a:r>
          </a:p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3. TIPE AROGAN </a:t>
            </a:r>
          </a:p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4. TIPE SOMBONG</a:t>
            </a:r>
          </a:p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5. TIPE KIKIR</a:t>
            </a:r>
          </a:p>
          <a:p>
            <a:pPr algn="l">
              <a:lnSpc>
                <a:spcPct val="200000"/>
              </a:lnSpc>
            </a:pPr>
            <a:r>
              <a:rPr lang="en-GB" sz="2000" b="1" dirty="0" smtClean="0">
                <a:solidFill>
                  <a:srgbClr val="FF0000"/>
                </a:solidFill>
              </a:rPr>
              <a:t>6. TIPE PEMBANDING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132856"/>
            <a:ext cx="347633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 err="1" smtClean="0">
                <a:solidFill>
                  <a:prstClr val="black"/>
                </a:solidFill>
              </a:rPr>
              <a:t>Tipe</a:t>
            </a:r>
            <a:r>
              <a:rPr lang="en-GB" sz="1400" b="1" dirty="0" smtClean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</a:t>
            </a:r>
            <a:r>
              <a:rPr lang="en-GB" sz="1400" b="1" dirty="0" err="1" smtClean="0">
                <a:solidFill>
                  <a:prstClr val="black"/>
                </a:solidFill>
              </a:rPr>
              <a:t>elanggan</a:t>
            </a:r>
            <a:r>
              <a:rPr lang="en-GB" sz="1400" b="1" dirty="0" smtClean="0">
                <a:solidFill>
                  <a:prstClr val="black"/>
                </a:solidFill>
              </a:rPr>
              <a:t>  </a:t>
            </a:r>
            <a:r>
              <a:rPr lang="en-GB" sz="1400" b="1" dirty="0" err="1" smtClean="0">
                <a:solidFill>
                  <a:prstClr val="black"/>
                </a:solidFill>
              </a:rPr>
              <a:t>Pendiam</a:t>
            </a:r>
            <a:endParaRPr lang="en-GB" sz="14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GB" sz="500" b="1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err="1">
                <a:solidFill>
                  <a:prstClr val="black"/>
                </a:solidFill>
              </a:rPr>
              <a:t>B</a:t>
            </a:r>
            <a:r>
              <a:rPr lang="en-GB" sz="1400" dirty="0" err="1" smtClean="0">
                <a:solidFill>
                  <a:prstClr val="black"/>
                </a:solidFill>
              </a:rPr>
              <a:t>iasanya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tidak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pandai</a:t>
            </a:r>
            <a:r>
              <a:rPr lang="en-GB" sz="1400" dirty="0" smtClean="0">
                <a:solidFill>
                  <a:prstClr val="black"/>
                </a:solidFill>
              </a:rPr>
              <a:t>  </a:t>
            </a:r>
            <a:r>
              <a:rPr lang="en-GB" sz="1400" dirty="0" err="1" smtClean="0">
                <a:solidFill>
                  <a:prstClr val="black"/>
                </a:solidFill>
              </a:rPr>
              <a:t>bergaul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sehingga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jaringan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pertemanannya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terbatas</a:t>
            </a:r>
            <a:r>
              <a:rPr lang="en-GB" sz="14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err="1" smtClean="0">
                <a:solidFill>
                  <a:prstClr val="black"/>
                </a:solidFill>
              </a:rPr>
              <a:t>Namun</a:t>
            </a:r>
            <a:r>
              <a:rPr lang="en-GB" sz="1400" dirty="0" smtClean="0">
                <a:solidFill>
                  <a:prstClr val="black"/>
                </a:solidFill>
              </a:rPr>
              <a:t>, </a:t>
            </a:r>
            <a:r>
              <a:rPr lang="en-GB" sz="1400" dirty="0" err="1" smtClean="0">
                <a:solidFill>
                  <a:prstClr val="black"/>
                </a:solidFill>
              </a:rPr>
              <a:t>jika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mereka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memiliki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teman</a:t>
            </a:r>
            <a:r>
              <a:rPr lang="en-GB" sz="1400" dirty="0" smtClean="0">
                <a:solidFill>
                  <a:prstClr val="black"/>
                </a:solidFill>
              </a:rPr>
              <a:t>, </a:t>
            </a:r>
            <a:r>
              <a:rPr lang="en-GB" sz="1400" dirty="0" err="1" smtClean="0">
                <a:solidFill>
                  <a:prstClr val="black"/>
                </a:solidFill>
              </a:rPr>
              <a:t>mereka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sangat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dekat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sehingga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setiap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ucapannya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akan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selalu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dipercaya</a:t>
            </a:r>
            <a:r>
              <a:rPr lang="en-GB" sz="1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err="1" smtClean="0">
                <a:solidFill>
                  <a:prstClr val="black"/>
                </a:solidFill>
              </a:rPr>
              <a:t>Sekali</a:t>
            </a:r>
            <a:r>
              <a:rPr lang="en-GB" sz="1400" dirty="0" smtClean="0">
                <a:solidFill>
                  <a:prstClr val="black"/>
                </a:solidFill>
              </a:rPr>
              <a:t> orang </a:t>
            </a:r>
            <a:r>
              <a:rPr lang="en-GB" sz="1400" dirty="0" err="1" smtClean="0">
                <a:solidFill>
                  <a:prstClr val="black"/>
                </a:solidFill>
              </a:rPr>
              <a:t>dengan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tipe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ini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telah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mempercayai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seseorang</a:t>
            </a:r>
            <a:r>
              <a:rPr lang="en-GB" sz="1400" dirty="0" smtClean="0">
                <a:solidFill>
                  <a:prstClr val="black"/>
                </a:solidFill>
              </a:rPr>
              <a:t>, </a:t>
            </a:r>
            <a:r>
              <a:rPr lang="en-GB" sz="1400" dirty="0" err="1" smtClean="0">
                <a:solidFill>
                  <a:prstClr val="black"/>
                </a:solidFill>
              </a:rPr>
              <a:t>dia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akan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terus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mempercayainya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sampai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kapan</a:t>
            </a:r>
            <a:r>
              <a:rPr lang="en-GB" sz="1400" dirty="0" smtClean="0">
                <a:solidFill>
                  <a:prstClr val="black"/>
                </a:solidFill>
              </a:rPr>
              <a:t> pun.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err="1" smtClean="0">
                <a:solidFill>
                  <a:prstClr val="black"/>
                </a:solidFill>
              </a:rPr>
              <a:t>Sifat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ini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pasti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akan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menguntungkan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bagi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tenaga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pelayanan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sebab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referensi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dari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pendiam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dapat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sangat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diandalkan</a:t>
            </a:r>
            <a:r>
              <a:rPr lang="en-GB" sz="1400" dirty="0" smtClean="0">
                <a:solidFill>
                  <a:prstClr val="black"/>
                </a:solidFill>
              </a:rPr>
              <a:t>.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4272" y="1252160"/>
            <a:ext cx="426916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2317522"/>
            <a:ext cx="396044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500" b="1" dirty="0" smtClean="0">
                <a:solidFill>
                  <a:prstClr val="black"/>
                </a:solidFill>
              </a:rPr>
              <a:t>Tips </a:t>
            </a:r>
            <a:r>
              <a:rPr lang="en-GB" sz="1500" b="1" dirty="0" err="1" smtClean="0">
                <a:solidFill>
                  <a:prstClr val="black"/>
                </a:solidFill>
              </a:rPr>
              <a:t>berhadapan</a:t>
            </a:r>
            <a:r>
              <a:rPr lang="en-GB" sz="1500" b="1" dirty="0" smtClean="0">
                <a:solidFill>
                  <a:prstClr val="black"/>
                </a:solidFill>
              </a:rPr>
              <a:t> </a:t>
            </a:r>
            <a:r>
              <a:rPr lang="en-GB" sz="1500" b="1" dirty="0" err="1" smtClean="0">
                <a:solidFill>
                  <a:prstClr val="black"/>
                </a:solidFill>
              </a:rPr>
              <a:t>dengan</a:t>
            </a:r>
            <a:r>
              <a:rPr lang="en-GB" sz="1500" b="1" dirty="0" smtClean="0">
                <a:solidFill>
                  <a:prstClr val="black"/>
                </a:solidFill>
              </a:rPr>
              <a:t> </a:t>
            </a:r>
            <a:r>
              <a:rPr lang="en-GB" sz="1500" b="1" dirty="0" err="1" smtClean="0">
                <a:solidFill>
                  <a:prstClr val="black"/>
                </a:solidFill>
              </a:rPr>
              <a:t>si</a:t>
            </a:r>
            <a:r>
              <a:rPr lang="en-GB" sz="1500" b="1" dirty="0" smtClean="0">
                <a:solidFill>
                  <a:prstClr val="black"/>
                </a:solidFill>
              </a:rPr>
              <a:t> </a:t>
            </a:r>
            <a:r>
              <a:rPr lang="en-GB" sz="1500" b="1" dirty="0" err="1" smtClean="0">
                <a:solidFill>
                  <a:prstClr val="black"/>
                </a:solidFill>
              </a:rPr>
              <a:t>pendiam</a:t>
            </a:r>
            <a:r>
              <a:rPr lang="en-GB" sz="1500" b="1" dirty="0" smtClean="0">
                <a:solidFill>
                  <a:prstClr val="black"/>
                </a:solidFill>
              </a:rPr>
              <a:t> :</a:t>
            </a:r>
          </a:p>
          <a:p>
            <a:pPr algn="just">
              <a:lnSpc>
                <a:spcPct val="150000"/>
              </a:lnSpc>
            </a:pPr>
            <a:endParaRPr lang="en-GB" sz="1500" dirty="0" smtClean="0">
              <a:solidFill>
                <a:prstClr val="black"/>
              </a:solidFill>
            </a:endParaRPr>
          </a:p>
          <a:p>
            <a:pPr marL="177800" indent="-177800" algn="just">
              <a:lnSpc>
                <a:spcPct val="150000"/>
              </a:lnSpc>
              <a:buFontTx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efektif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177800" algn="just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Kita </a:t>
            </a:r>
            <a:r>
              <a:rPr lang="en-GB" sz="1500" dirty="0" err="1" smtClean="0">
                <a:solidFill>
                  <a:prstClr val="black"/>
                </a:solidFill>
              </a:rPr>
              <a:t>harus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menyiapkan</a:t>
            </a:r>
            <a:r>
              <a:rPr lang="en-GB" sz="1500" dirty="0" smtClean="0">
                <a:solidFill>
                  <a:prstClr val="black"/>
                </a:solidFill>
              </a:rPr>
              <a:t> mental </a:t>
            </a:r>
            <a:r>
              <a:rPr lang="en-GB" sz="1500" dirty="0" err="1" smtClean="0">
                <a:solidFill>
                  <a:prstClr val="black"/>
                </a:solidFill>
              </a:rPr>
              <a:t>untuk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banyak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ketimbang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mendengar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177800" indent="-177800" algn="just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b. </a:t>
            </a:r>
            <a:r>
              <a:rPr lang="en-GB" sz="1500" dirty="0" err="1" smtClean="0">
                <a:solidFill>
                  <a:prstClr val="black"/>
                </a:solidFill>
              </a:rPr>
              <a:t>Memulai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pembicaraan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hal</a:t>
            </a:r>
            <a:r>
              <a:rPr lang="en-GB" sz="1500" dirty="0" smtClean="0">
                <a:solidFill>
                  <a:prstClr val="black"/>
                </a:solidFill>
              </a:rPr>
              <a:t>- </a:t>
            </a:r>
            <a:r>
              <a:rPr lang="en-GB" sz="1500" dirty="0" err="1" smtClean="0">
                <a:solidFill>
                  <a:prstClr val="black"/>
                </a:solidFill>
              </a:rPr>
              <a:t>hal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ringan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coba</a:t>
            </a:r>
            <a:r>
              <a:rPr lang="en-GB" sz="1500" dirty="0" smtClean="0">
                <a:solidFill>
                  <a:prstClr val="black"/>
                </a:solidFill>
              </a:rPr>
              <a:t>- </a:t>
            </a:r>
            <a:r>
              <a:rPr lang="en-GB" sz="1500" dirty="0" err="1" smtClean="0">
                <a:solidFill>
                  <a:prstClr val="black"/>
                </a:solidFill>
              </a:rPr>
              <a:t>coba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membicarakan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sesuatu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berat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pendiam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apalagi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langsung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urusan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pekerjaan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Misalnya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terlebih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dahulu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bisa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tentang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hobi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keluarga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lain </a:t>
            </a:r>
            <a:r>
              <a:rPr lang="en-GB" sz="1500" dirty="0" err="1" smtClean="0">
                <a:solidFill>
                  <a:prstClr val="black"/>
                </a:solidFill>
              </a:rPr>
              <a:t>sebagainya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4" name="AutoShape 2" descr="Image result for QUIET CUSTOMER"/>
          <p:cNvSpPr>
            <a:spLocks noChangeAspect="1" noChangeArrowheads="1"/>
          </p:cNvSpPr>
          <p:nvPr/>
        </p:nvSpPr>
        <p:spPr bwMode="auto">
          <a:xfrm>
            <a:off x="155575" y="-1119188"/>
            <a:ext cx="46005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5292" y="602436"/>
            <a:ext cx="6078528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164" y="1412776"/>
            <a:ext cx="3528392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prstClr val="black"/>
                </a:solidFill>
              </a:rPr>
              <a:t>2. </a:t>
            </a:r>
            <a:r>
              <a:rPr lang="en-GB" sz="2000" b="1" dirty="0" err="1" smtClean="0">
                <a:solidFill>
                  <a:prstClr val="black"/>
                </a:solidFill>
              </a:rPr>
              <a:t>Tipe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Pelanggan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Cerewet</a:t>
            </a:r>
            <a:endParaRPr lang="en-GB" sz="2000" b="1" dirty="0" smtClean="0">
              <a:solidFill>
                <a:prstClr val="black"/>
              </a:solidFill>
            </a:endParaRPr>
          </a:p>
          <a:p>
            <a:endParaRPr lang="en-GB" sz="15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Sangat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aktif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bicara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meski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memancingnya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>
                <a:solidFill>
                  <a:prstClr val="black"/>
                </a:solidFill>
              </a:rPr>
              <a:t>T</a:t>
            </a:r>
            <a:r>
              <a:rPr lang="en-GB" sz="1500" dirty="0" err="1" smtClean="0">
                <a:solidFill>
                  <a:prstClr val="black"/>
                </a:solidFill>
              </a:rPr>
              <a:t>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jarang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terlihat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seperti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mengenal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dekat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Sangat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mudah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diajak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gaya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santai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akrab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Kadang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menganggap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bicaranya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berlebihan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smtClean="0">
                <a:solidFill>
                  <a:prstClr val="black"/>
                </a:solidFill>
              </a:rPr>
              <a:t>Kita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perlu</a:t>
            </a:r>
            <a:r>
              <a:rPr lang="en-GB" sz="1500" dirty="0" smtClean="0">
                <a:solidFill>
                  <a:prstClr val="black"/>
                </a:solidFill>
              </a:rPr>
              <a:t> repot</a:t>
            </a:r>
            <a:r>
              <a:rPr lang="id-ID" sz="1500" dirty="0">
                <a:solidFill>
                  <a:prstClr val="black"/>
                </a:solidFill>
              </a:rPr>
              <a:t>-</a:t>
            </a:r>
            <a:r>
              <a:rPr lang="en-GB" sz="1500" dirty="0" smtClean="0">
                <a:solidFill>
                  <a:prstClr val="black"/>
                </a:solidFill>
              </a:rPr>
              <a:t>repot </a:t>
            </a:r>
            <a:r>
              <a:rPr lang="en-GB" sz="1500" dirty="0" err="1" smtClean="0">
                <a:solidFill>
                  <a:prstClr val="black"/>
                </a:solidFill>
              </a:rPr>
              <a:t>memancing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pembicaraan</a:t>
            </a:r>
            <a:r>
              <a:rPr lang="en-GB" sz="1500" dirty="0" smtClean="0">
                <a:solidFill>
                  <a:prstClr val="black"/>
                </a:solidFill>
              </a:rPr>
              <a:t>. Akan </a:t>
            </a:r>
            <a:r>
              <a:rPr lang="en-GB" sz="1500" dirty="0" err="1" smtClean="0">
                <a:solidFill>
                  <a:prstClr val="black"/>
                </a:solidFill>
              </a:rPr>
              <a:t>tetapi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sampai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terbawa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dalam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alur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pembicaraan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700808"/>
            <a:ext cx="381642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b="1" dirty="0" smtClean="0">
                <a:solidFill>
                  <a:prstClr val="black"/>
                </a:solidFill>
              </a:rPr>
              <a:t>Tips </a:t>
            </a:r>
            <a:r>
              <a:rPr lang="en-GB" sz="1500" b="1" dirty="0" err="1" smtClean="0">
                <a:solidFill>
                  <a:prstClr val="black"/>
                </a:solidFill>
              </a:rPr>
              <a:t>berkomunikasi</a:t>
            </a:r>
            <a:r>
              <a:rPr lang="en-GB" sz="1500" b="1" dirty="0" smtClean="0">
                <a:solidFill>
                  <a:prstClr val="black"/>
                </a:solidFill>
              </a:rPr>
              <a:t>  </a:t>
            </a:r>
            <a:r>
              <a:rPr lang="en-GB" sz="1500" b="1" dirty="0" err="1" smtClean="0">
                <a:solidFill>
                  <a:prstClr val="black"/>
                </a:solidFill>
              </a:rPr>
              <a:t>dengan</a:t>
            </a:r>
            <a:r>
              <a:rPr lang="en-GB" sz="1500" b="1" dirty="0" smtClean="0">
                <a:solidFill>
                  <a:prstClr val="black"/>
                </a:solidFill>
              </a:rPr>
              <a:t>  </a:t>
            </a:r>
            <a:r>
              <a:rPr lang="en-GB" sz="1500" b="1" dirty="0" err="1" smtClean="0">
                <a:solidFill>
                  <a:prstClr val="black"/>
                </a:solidFill>
              </a:rPr>
              <a:t>tipe</a:t>
            </a:r>
            <a:r>
              <a:rPr lang="en-GB" sz="1500" b="1" dirty="0" smtClean="0">
                <a:solidFill>
                  <a:prstClr val="black"/>
                </a:solidFill>
              </a:rPr>
              <a:t> </a:t>
            </a:r>
            <a:r>
              <a:rPr lang="id-ID" sz="1500" b="1" dirty="0" err="1">
                <a:solidFill>
                  <a:prstClr val="black"/>
                </a:solidFill>
              </a:rPr>
              <a:t>c</a:t>
            </a:r>
            <a:r>
              <a:rPr lang="en-GB" sz="1500" b="1" dirty="0" err="1" smtClean="0">
                <a:solidFill>
                  <a:prstClr val="black"/>
                </a:solidFill>
              </a:rPr>
              <a:t>erewet</a:t>
            </a:r>
            <a:r>
              <a:rPr lang="en-GB" sz="1500" b="1" dirty="0" smtClean="0">
                <a:solidFill>
                  <a:prstClr val="black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endParaRPr lang="en-GB" sz="1500" dirty="0" smtClean="0">
              <a:solidFill>
                <a:prstClr val="black"/>
              </a:solidFill>
            </a:endParaRPr>
          </a:p>
          <a:p>
            <a:pPr marL="176213" indent="-176213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a. </a:t>
            </a:r>
            <a:r>
              <a:rPr lang="en-GB" sz="1500" dirty="0" err="1" smtClean="0">
                <a:solidFill>
                  <a:prstClr val="black"/>
                </a:solidFill>
              </a:rPr>
              <a:t>Cobalah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untuk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banyak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mendengarkan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Biarkan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b. </a:t>
            </a:r>
            <a:r>
              <a:rPr lang="en-GB" sz="1500" dirty="0" err="1" smtClean="0">
                <a:solidFill>
                  <a:prstClr val="black"/>
                </a:solidFill>
              </a:rPr>
              <a:t>Ikuti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alur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sampai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pada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tahap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tertentu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Kemudian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belokkan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alur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pembicaraan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sesuai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keinginan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c. </a:t>
            </a: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ragu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mengatakan</a:t>
            </a:r>
            <a:r>
              <a:rPr lang="en-GB" sz="1500" dirty="0" smtClean="0">
                <a:solidFill>
                  <a:prstClr val="black"/>
                </a:solidFill>
              </a:rPr>
              <a:t>, “</a:t>
            </a:r>
            <a:r>
              <a:rPr lang="en-GB" sz="1500" dirty="0" err="1" smtClean="0">
                <a:solidFill>
                  <a:prstClr val="black"/>
                </a:solidFill>
              </a:rPr>
              <a:t>Bolehkah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saya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sekarang</a:t>
            </a:r>
            <a:r>
              <a:rPr lang="id-ID" sz="1500" dirty="0" smtClean="0">
                <a:solidFill>
                  <a:prstClr val="black"/>
                </a:solidFill>
              </a:rPr>
              <a:t>?”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34988" y="674688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8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1" y="1143000"/>
            <a:ext cx="8153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id-ID" altLang="id-ID" sz="2500" dirty="0" smtClean="0">
                <a:solidFill>
                  <a:srgbClr val="660066"/>
                </a:solidFill>
              </a:rPr>
              <a:t>Pelanggan </a:t>
            </a:r>
            <a:r>
              <a:rPr lang="id-ID" altLang="id-ID" sz="2500" dirty="0">
                <a:solidFill>
                  <a:srgbClr val="660066"/>
                </a:solidFill>
              </a:rPr>
              <a:t>adalah </a:t>
            </a:r>
            <a:r>
              <a:rPr lang="id-ID" altLang="id-ID" sz="2500" b="1" i="1" dirty="0">
                <a:solidFill>
                  <a:srgbClr val="FF0000"/>
                </a:solidFill>
              </a:rPr>
              <a:t>next process</a:t>
            </a:r>
            <a:r>
              <a:rPr lang="id-ID" altLang="id-ID" sz="2500" i="1" dirty="0">
                <a:solidFill>
                  <a:srgbClr val="660066"/>
                </a:solidFill>
              </a:rPr>
              <a:t>. </a:t>
            </a:r>
            <a:r>
              <a:rPr lang="id-ID" altLang="id-ID" sz="2500" dirty="0">
                <a:solidFill>
                  <a:srgbClr val="660066"/>
                </a:solidFill>
              </a:rPr>
              <a:t>Mata rantai pelayanan utama disebut </a:t>
            </a:r>
            <a:r>
              <a:rPr lang="id-ID" altLang="id-ID" sz="2500" i="1" dirty="0">
                <a:solidFill>
                  <a:srgbClr val="660066"/>
                </a:solidFill>
              </a:rPr>
              <a:t>Customer Related Process (CRP) </a:t>
            </a:r>
            <a:r>
              <a:rPr lang="id-ID" altLang="id-ID" sz="2500" dirty="0">
                <a:solidFill>
                  <a:srgbClr val="660066"/>
                </a:solidFill>
              </a:rPr>
              <a:t>yaitu pelayanan yang dimulai dari pelanggan eksternal dan berujung pada pelanggan eksternal atau dimulai dari pelanggan internal dan berujung pada pelanggan internal. </a:t>
            </a:r>
            <a:endParaRPr lang="id-ID" altLang="id-ID" sz="2500" dirty="0" smtClean="0">
              <a:solidFill>
                <a:srgbClr val="660066"/>
              </a:solidFill>
            </a:endParaRPr>
          </a:p>
          <a:p>
            <a:pPr algn="ctr"/>
            <a:endParaRPr lang="id-ID" altLang="id-ID" sz="2500" dirty="0">
              <a:solidFill>
                <a:srgbClr val="660066"/>
              </a:solidFill>
            </a:endParaRPr>
          </a:p>
          <a:p>
            <a:pPr algn="ctr"/>
            <a:r>
              <a:rPr lang="id-ID" altLang="id-ID" sz="2500" dirty="0">
                <a:solidFill>
                  <a:srgbClr val="660066"/>
                </a:solidFill>
              </a:rPr>
              <a:t>Dalam manajemen pelanggan dibedakan menjadi </a:t>
            </a:r>
            <a:r>
              <a:rPr lang="id-ID" altLang="id-ID" sz="2500" b="1" dirty="0">
                <a:solidFill>
                  <a:srgbClr val="FF0000"/>
                </a:solidFill>
              </a:rPr>
              <a:t>pelanggan internal </a:t>
            </a:r>
            <a:r>
              <a:rPr lang="id-ID" altLang="id-ID" sz="2500" dirty="0">
                <a:solidFill>
                  <a:srgbClr val="660066"/>
                </a:solidFill>
              </a:rPr>
              <a:t>dan </a:t>
            </a:r>
            <a:r>
              <a:rPr lang="id-ID" altLang="id-ID" sz="2500" b="1" dirty="0">
                <a:solidFill>
                  <a:srgbClr val="FF0000"/>
                </a:solidFill>
              </a:rPr>
              <a:t>eksternal</a:t>
            </a:r>
            <a:r>
              <a:rPr lang="id-ID" altLang="id-ID" sz="2500" dirty="0">
                <a:solidFill>
                  <a:srgbClr val="660066"/>
                </a:solidFill>
              </a:rPr>
              <a:t>. Pelanggan internal yaitu sesama karyawan yang bertugas di sepanjang mata rantai pelayanan, yang mempunyai otoritas dan tugas yang berbeda namun saling terkait.</a:t>
            </a:r>
            <a:endParaRPr lang="en-US" altLang="id-ID" sz="25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id-ID" altLang="id-ID" sz="25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126" y="1772816"/>
            <a:ext cx="3911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</a:rPr>
              <a:t>3. </a:t>
            </a:r>
            <a:r>
              <a:rPr lang="en-GB" sz="2000" b="1" dirty="0" err="1" smtClean="0">
                <a:solidFill>
                  <a:prstClr val="black"/>
                </a:solidFill>
              </a:rPr>
              <a:t>Tipe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Pelanggan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Arogan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Sulit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menerima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pendapat</a:t>
            </a:r>
            <a:r>
              <a:rPr lang="en-GB" sz="1500" dirty="0" smtClean="0">
                <a:solidFill>
                  <a:prstClr val="black"/>
                </a:solidFill>
              </a:rPr>
              <a:t> orang lain.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Baginya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pendapatnyalah</a:t>
            </a:r>
            <a:r>
              <a:rPr lang="en-GB" sz="1500" dirty="0" smtClean="0">
                <a:solidFill>
                  <a:prstClr val="black"/>
                </a:solidFill>
              </a:rPr>
              <a:t> yang paling </a:t>
            </a:r>
            <a:r>
              <a:rPr lang="en-GB" sz="1500" dirty="0" err="1" smtClean="0">
                <a:solidFill>
                  <a:prstClr val="black"/>
                </a:solidFill>
              </a:rPr>
              <a:t>benar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mengenal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karakter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ini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pernah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menyalahkan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diri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presentasi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selalu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gagal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Apa</a:t>
            </a:r>
            <a:r>
              <a:rPr lang="en-GB" sz="1500" dirty="0" smtClean="0">
                <a:solidFill>
                  <a:prstClr val="black"/>
                </a:solidFill>
              </a:rPr>
              <a:t> pun yang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ucapkan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sering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bantah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arogan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terkadang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merasa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tahu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segala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hal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termasuk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tugas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sekali</a:t>
            </a:r>
            <a:r>
              <a:rPr lang="en-GB" sz="1500" dirty="0" smtClean="0">
                <a:solidFill>
                  <a:prstClr val="black"/>
                </a:solidFill>
              </a:rPr>
              <a:t> pun. Dan, </a:t>
            </a:r>
            <a:r>
              <a:rPr lang="en-GB" sz="1500" dirty="0" err="1" smtClean="0">
                <a:solidFill>
                  <a:prstClr val="black"/>
                </a:solidFill>
              </a:rPr>
              <a:t>dalam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menghadapinya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boleh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tersinggung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sama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sekali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1828800"/>
            <a:ext cx="41951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Cara </a:t>
            </a:r>
            <a:r>
              <a:rPr lang="en-GB" sz="1500" dirty="0" err="1" smtClean="0">
                <a:solidFill>
                  <a:prstClr val="black"/>
                </a:solidFill>
              </a:rPr>
              <a:t>menghadapi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bertipe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arogan</a:t>
            </a:r>
            <a:r>
              <a:rPr lang="en-GB" sz="1500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Biarkan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memahami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 /</a:t>
            </a:r>
            <a:r>
              <a:rPr lang="en-GB" sz="1500" dirty="0" err="1" smtClean="0">
                <a:solidFill>
                  <a:prstClr val="black"/>
                </a:solidFill>
              </a:rPr>
              <a:t>tugas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sesuai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keinginannya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Misalnya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biarkan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memahami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lewat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brosur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melihat</a:t>
            </a:r>
            <a:r>
              <a:rPr lang="en-GB" sz="1500" dirty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lihat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sendiri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kegiatan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lainnya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id-ID" sz="15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coba-coba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mengganggu</a:t>
            </a:r>
            <a:r>
              <a:rPr lang="en-GB" sz="1500" dirty="0" smtClean="0">
                <a:solidFill>
                  <a:prstClr val="black"/>
                </a:solidFill>
              </a:rPr>
              <a:t> “</a:t>
            </a:r>
            <a:r>
              <a:rPr lang="en-GB" sz="1500" dirty="0" err="1" smtClean="0">
                <a:solidFill>
                  <a:prstClr val="black"/>
                </a:solidFill>
              </a:rPr>
              <a:t>kesendiriannya</a:t>
            </a:r>
            <a:r>
              <a:rPr lang="en-GB" sz="1500" dirty="0" smtClean="0">
                <a:solidFill>
                  <a:prstClr val="black"/>
                </a:solidFill>
              </a:rPr>
              <a:t>” 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ingin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mendapatkan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kemarahannya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id-ID" sz="15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bisa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bertanya</a:t>
            </a:r>
            <a:r>
              <a:rPr lang="en-GB" sz="1500" dirty="0" smtClean="0">
                <a:solidFill>
                  <a:prstClr val="black"/>
                </a:solidFill>
              </a:rPr>
              <a:t>, “</a:t>
            </a:r>
            <a:r>
              <a:rPr lang="en-GB" sz="1500" dirty="0" err="1" smtClean="0">
                <a:solidFill>
                  <a:prstClr val="black"/>
                </a:solidFill>
              </a:rPr>
              <a:t>Apakah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sudah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jelas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tentang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ini</a:t>
            </a:r>
            <a:r>
              <a:rPr lang="en-GB" sz="1500" dirty="0" smtClean="0">
                <a:solidFill>
                  <a:prstClr val="black"/>
                </a:solidFill>
              </a:rPr>
              <a:t>?” </a:t>
            </a:r>
            <a:r>
              <a:rPr lang="en-GB" sz="1500" dirty="0" err="1" smtClean="0">
                <a:solidFill>
                  <a:prstClr val="black"/>
                </a:solidFill>
              </a:rPr>
              <a:t>atau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pertanyaan</a:t>
            </a:r>
            <a:r>
              <a:rPr lang="en-GB" sz="1500" dirty="0" smtClean="0">
                <a:solidFill>
                  <a:prstClr val="black"/>
                </a:solidFill>
              </a:rPr>
              <a:t> lain  yang </a:t>
            </a:r>
            <a:r>
              <a:rPr lang="en-GB" sz="1500" dirty="0" err="1" smtClean="0">
                <a:solidFill>
                  <a:prstClr val="black"/>
                </a:solidFill>
              </a:rPr>
              <a:t>sejenis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id-ID" sz="15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biasanya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haus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pujian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Oleh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karenanya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pujilah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sopan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proporsional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056" y="1789864"/>
            <a:ext cx="34563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</a:rPr>
              <a:t>4. </a:t>
            </a:r>
            <a:r>
              <a:rPr lang="en-GB" sz="2000" b="1" dirty="0" err="1" smtClean="0">
                <a:solidFill>
                  <a:prstClr val="black"/>
                </a:solidFill>
              </a:rPr>
              <a:t>Tipe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pelanggan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Sombong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GB" sz="15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>
                <a:solidFill>
                  <a:prstClr val="black"/>
                </a:solidFill>
              </a:rPr>
              <a:t>S</a:t>
            </a:r>
            <a:r>
              <a:rPr lang="en-GB" sz="1500" dirty="0" err="1" smtClean="0">
                <a:solidFill>
                  <a:prstClr val="black"/>
                </a:solidFill>
              </a:rPr>
              <a:t>eseorang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terlalu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bangga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dirinya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suka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banyak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berbicara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Dia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sering</a:t>
            </a:r>
            <a:r>
              <a:rPr lang="en-GB" sz="1500" dirty="0" smtClean="0">
                <a:solidFill>
                  <a:prstClr val="black"/>
                </a:solidFill>
              </a:rPr>
              <a:t> kali </a:t>
            </a:r>
            <a:r>
              <a:rPr lang="en-GB" sz="1500" dirty="0" err="1" smtClean="0">
                <a:solidFill>
                  <a:prstClr val="black"/>
                </a:solidFill>
              </a:rPr>
              <a:t>memamerkan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apa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dimiliki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kemampuannya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Padahal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apa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katakan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belum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tentu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benar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Bagi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seorang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tenaga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penjualan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inilah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tipe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yang paling </a:t>
            </a:r>
            <a:r>
              <a:rPr lang="en-GB" sz="1500" dirty="0" err="1" smtClean="0">
                <a:solidFill>
                  <a:prstClr val="black"/>
                </a:solidFill>
              </a:rPr>
              <a:t>mudah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dipengaruhi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0520" y="2132856"/>
            <a:ext cx="415868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Cara </a:t>
            </a:r>
            <a:r>
              <a:rPr lang="en-GB" sz="1500" dirty="0" err="1" smtClean="0">
                <a:solidFill>
                  <a:prstClr val="black"/>
                </a:solidFill>
              </a:rPr>
              <a:t>menghadapinya</a:t>
            </a:r>
            <a:r>
              <a:rPr lang="en-GB" sz="1500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a. </a:t>
            </a:r>
            <a:r>
              <a:rPr lang="en-GB" sz="1500" dirty="0" err="1" smtClean="0">
                <a:solidFill>
                  <a:prstClr val="black"/>
                </a:solidFill>
              </a:rPr>
              <a:t>Biarkan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bicara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sesuka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hatinya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b. </a:t>
            </a:r>
            <a:r>
              <a:rPr lang="en-GB" sz="1500" dirty="0" err="1" smtClean="0">
                <a:solidFill>
                  <a:prstClr val="black"/>
                </a:solidFill>
              </a:rPr>
              <a:t>Berikan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kesan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bahwa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menyetujui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semua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176213">
              <a:lnSpc>
                <a:spcPct val="150000"/>
              </a:lnSpc>
            </a:pPr>
            <a:r>
              <a:rPr lang="en-GB" sz="1500" dirty="0" err="1" smtClean="0">
                <a:solidFill>
                  <a:prstClr val="black"/>
                </a:solidFill>
              </a:rPr>
              <a:t>pendapatnya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Misalnya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mengatakan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</a:p>
          <a:p>
            <a:pPr marL="176213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“</a:t>
            </a: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benar</a:t>
            </a:r>
            <a:r>
              <a:rPr lang="en-GB" sz="1500" dirty="0" smtClean="0">
                <a:solidFill>
                  <a:prstClr val="black"/>
                </a:solidFill>
              </a:rPr>
              <a:t>”, “</a:t>
            </a:r>
            <a:r>
              <a:rPr lang="en-GB" sz="1500" dirty="0" err="1" smtClean="0">
                <a:solidFill>
                  <a:prstClr val="black"/>
                </a:solidFill>
              </a:rPr>
              <a:t>Saya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sependapat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dengan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” ,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pernyataan</a:t>
            </a:r>
            <a:r>
              <a:rPr lang="en-GB" sz="1500" dirty="0" smtClean="0">
                <a:solidFill>
                  <a:prstClr val="black"/>
                </a:solidFill>
              </a:rPr>
              <a:t> lain yang </a:t>
            </a:r>
            <a:r>
              <a:rPr lang="en-GB" sz="1500" dirty="0" err="1" smtClean="0">
                <a:solidFill>
                  <a:prstClr val="black"/>
                </a:solidFill>
              </a:rPr>
              <a:t>sejenis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c. </a:t>
            </a:r>
            <a:r>
              <a:rPr lang="en-GB" sz="1500" dirty="0" err="1" smtClean="0">
                <a:solidFill>
                  <a:prstClr val="black"/>
                </a:solidFill>
              </a:rPr>
              <a:t>Pujilah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sesuatu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banggakan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Misalnya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mengatakan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176213">
              <a:lnSpc>
                <a:spcPct val="150000"/>
              </a:lnSpc>
            </a:pPr>
            <a:r>
              <a:rPr lang="en-GB" sz="1500" dirty="0" err="1" smtClean="0">
                <a:solidFill>
                  <a:prstClr val="black"/>
                </a:solidFill>
              </a:rPr>
              <a:t>memiliki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banyak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perhiasan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berikan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pujian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176213">
              <a:lnSpc>
                <a:spcPct val="150000"/>
              </a:lnSpc>
            </a:pPr>
            <a:r>
              <a:rPr lang="en-GB" sz="1500" dirty="0" err="1" smtClean="0">
                <a:solidFill>
                  <a:prstClr val="black"/>
                </a:solidFill>
              </a:rPr>
              <a:t>tentang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hal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itu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106429"/>
            <a:ext cx="410445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</a:rPr>
              <a:t>5. </a:t>
            </a:r>
            <a:r>
              <a:rPr lang="en-GB" sz="2000" b="1" dirty="0" err="1" smtClean="0">
                <a:solidFill>
                  <a:prstClr val="black"/>
                </a:solidFill>
              </a:rPr>
              <a:t>Tipe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Pelanggan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Kikir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GB" sz="15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Seseorang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kikir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adalah</a:t>
            </a:r>
            <a:r>
              <a:rPr lang="en-GB" sz="1500" dirty="0" smtClean="0">
                <a:solidFill>
                  <a:prstClr val="black"/>
                </a:solidFill>
              </a:rPr>
              <a:t> orang yang </a:t>
            </a:r>
            <a:r>
              <a:rPr lang="en-GB" sz="1500" dirty="0" err="1" smtClean="0">
                <a:solidFill>
                  <a:prstClr val="black"/>
                </a:solidFill>
              </a:rPr>
              <a:t>terlalu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memperhitungkan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untung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rugi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memanfaatkan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setiap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hal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dibelinya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Memang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harus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berhitung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seberapa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besar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manfaat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diperoleh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membeli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sesuatu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Cenderung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berlebihan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r>
              <a:rPr lang="en-GB" sz="1500" dirty="0" err="1" smtClean="0">
                <a:solidFill>
                  <a:prstClr val="black"/>
                </a:solidFill>
              </a:rPr>
              <a:t>Mereka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sangat</a:t>
            </a:r>
            <a:r>
              <a:rPr lang="en-GB" sz="1500" dirty="0" smtClean="0">
                <a:solidFill>
                  <a:prstClr val="black"/>
                </a:solidFill>
              </a:rPr>
              <a:t> detail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tidak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melewatkan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satu</a:t>
            </a:r>
            <a:r>
              <a:rPr lang="en-GB" sz="1500" dirty="0" smtClean="0">
                <a:solidFill>
                  <a:prstClr val="black"/>
                </a:solidFill>
              </a:rPr>
              <a:t> pun </a:t>
            </a:r>
            <a:r>
              <a:rPr lang="en-GB" sz="1500" dirty="0" err="1" smtClean="0">
                <a:solidFill>
                  <a:prstClr val="black"/>
                </a:solidFill>
              </a:rPr>
              <a:t>perhitungannya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2106429"/>
            <a:ext cx="4123184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Cara </a:t>
            </a:r>
            <a:r>
              <a:rPr lang="en-GB" sz="1500" dirty="0" err="1">
                <a:solidFill>
                  <a:prstClr val="black"/>
                </a:solidFill>
              </a:rPr>
              <a:t>m</a:t>
            </a:r>
            <a:r>
              <a:rPr lang="en-GB" sz="1500" dirty="0" err="1" smtClean="0">
                <a:solidFill>
                  <a:prstClr val="black"/>
                </a:solidFill>
              </a:rPr>
              <a:t>enghadapi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nya</a:t>
            </a:r>
            <a:r>
              <a:rPr lang="en-GB" sz="1500" dirty="0" smtClean="0">
                <a:solidFill>
                  <a:prstClr val="black"/>
                </a:solidFill>
              </a:rPr>
              <a:t> :</a:t>
            </a:r>
          </a:p>
          <a:p>
            <a:pPr marL="273050" indent="-27305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Siapkan</a:t>
            </a:r>
            <a:r>
              <a:rPr lang="en-GB" sz="1500" dirty="0" smtClean="0">
                <a:solidFill>
                  <a:prstClr val="black"/>
                </a:solidFill>
              </a:rPr>
              <a:t> data </a:t>
            </a:r>
            <a:r>
              <a:rPr lang="en-GB" sz="1500" dirty="0" err="1" smtClean="0">
                <a:solidFill>
                  <a:prstClr val="black"/>
                </a:solidFill>
              </a:rPr>
              <a:t>selengkap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mungkin</a:t>
            </a:r>
            <a:endParaRPr lang="en-GB" sz="1500" dirty="0" smtClean="0">
              <a:solidFill>
                <a:prstClr val="black"/>
              </a:solidFill>
            </a:endParaRPr>
          </a:p>
          <a:p>
            <a:pPr marL="273050" indent="-27305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Berikan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hitung</a:t>
            </a:r>
            <a:r>
              <a:rPr lang="en-GB" sz="1500" dirty="0" err="1">
                <a:solidFill>
                  <a:prstClr val="black"/>
                </a:solidFill>
              </a:rPr>
              <a:t>-</a:t>
            </a:r>
            <a:r>
              <a:rPr lang="en-GB" sz="1500" dirty="0" err="1" smtClean="0">
                <a:solidFill>
                  <a:prstClr val="black"/>
                </a:solidFill>
              </a:rPr>
              <a:t>hitungan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setiap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lengkap</a:t>
            </a:r>
            <a:endParaRPr lang="en-GB" sz="1500" dirty="0" smtClean="0">
              <a:solidFill>
                <a:prstClr val="black"/>
              </a:solidFill>
            </a:endParaRPr>
          </a:p>
          <a:p>
            <a:pPr marL="273050" indent="-27305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Sampaikan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manfaat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fungsi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setiap</a:t>
            </a:r>
            <a:r>
              <a:rPr lang="id-ID" sz="1500" dirty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kepada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273050" indent="-27305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pernah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mengabaikan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perhitungan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bahkan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perhitungan</a:t>
            </a:r>
            <a:r>
              <a:rPr lang="en-GB" sz="1500" dirty="0" smtClean="0">
                <a:solidFill>
                  <a:prstClr val="black"/>
                </a:solidFill>
              </a:rPr>
              <a:t> paling </a:t>
            </a:r>
            <a:r>
              <a:rPr lang="en-GB" sz="1500" dirty="0" err="1" smtClean="0">
                <a:solidFill>
                  <a:prstClr val="black"/>
                </a:solidFill>
              </a:rPr>
              <a:t>sepele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sekali</a:t>
            </a:r>
            <a:r>
              <a:rPr lang="en-GB" sz="1500" dirty="0" smtClean="0">
                <a:solidFill>
                  <a:prstClr val="black"/>
                </a:solidFill>
              </a:rPr>
              <a:t> pun</a:t>
            </a:r>
          </a:p>
          <a:p>
            <a:pPr marL="273050" indent="-27305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pernah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mengabaikan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manfaat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fungsi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bahkan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manfaat</a:t>
            </a:r>
            <a:r>
              <a:rPr lang="en-GB" sz="1500" dirty="0" smtClean="0">
                <a:solidFill>
                  <a:prstClr val="black"/>
                </a:solidFill>
              </a:rPr>
              <a:t> yang paling minor </a:t>
            </a:r>
            <a:r>
              <a:rPr lang="en-GB" sz="1500" dirty="0" err="1" smtClean="0">
                <a:solidFill>
                  <a:prstClr val="black"/>
                </a:solidFill>
              </a:rPr>
              <a:t>sekali</a:t>
            </a:r>
            <a:r>
              <a:rPr lang="en-GB" sz="1500" dirty="0" smtClean="0">
                <a:solidFill>
                  <a:prstClr val="black"/>
                </a:solidFill>
              </a:rPr>
              <a:t> pun.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867400" y="5619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Menggugah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Inspirasi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Mewujudkan</a:t>
            </a:r>
            <a:r>
              <a:rPr lang="en-US" altLang="id-ID" sz="12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id-ID" sz="1200" b="1" i="1" dirty="0" err="1">
                <a:solidFill>
                  <a:srgbClr val="000000"/>
                </a:solidFill>
                <a:latin typeface="Calibri" pitchFamily="34" charset="0"/>
              </a:rPr>
              <a:t>Potensi</a:t>
            </a:r>
            <a:endParaRPr lang="en-US" altLang="id-ID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206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sz="3000" b="1" dirty="0" smtClean="0">
                <a:solidFill>
                  <a:schemeClr val="bg1"/>
                </a:solidFill>
              </a:rPr>
              <a:t/>
            </a:r>
            <a:br>
              <a:rPr lang="en-GB" sz="3000" b="1" dirty="0" smtClean="0">
                <a:solidFill>
                  <a:schemeClr val="bg1"/>
                </a:solidFill>
              </a:rPr>
            </a:br>
            <a:r>
              <a:rPr lang="en-GB" sz="3000" b="1" dirty="0" smtClean="0">
                <a:solidFill>
                  <a:schemeClr val="bg1"/>
                </a:solidFill>
              </a:rPr>
              <a:t>TIPE PELANGGAN</a:t>
            </a:r>
            <a:br>
              <a:rPr lang="en-GB" sz="3000" b="1" dirty="0" smtClean="0">
                <a:solidFill>
                  <a:schemeClr val="bg1"/>
                </a:solidFill>
              </a:rPr>
            </a:b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988840"/>
            <a:ext cx="36492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</a:rPr>
              <a:t>6. </a:t>
            </a:r>
            <a:r>
              <a:rPr lang="en-GB" sz="2000" b="1" dirty="0" err="1" smtClean="0">
                <a:solidFill>
                  <a:prstClr val="black"/>
                </a:solidFill>
              </a:rPr>
              <a:t>Tipe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Pelanggan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</a:rPr>
              <a:t>Pembanding</a:t>
            </a:r>
            <a:endParaRPr lang="en-GB" sz="2000" b="1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smtClean="0">
                <a:solidFill>
                  <a:prstClr val="black"/>
                </a:solidFill>
              </a:rPr>
              <a:t>Paling </a:t>
            </a:r>
            <a:r>
              <a:rPr lang="en-GB" sz="1500" dirty="0" err="1" smtClean="0">
                <a:solidFill>
                  <a:prstClr val="black"/>
                </a:solidFill>
              </a:rPr>
              <a:t>sulit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ditaklukkan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Pelanggan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sangat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paham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yang </a:t>
            </a:r>
            <a:r>
              <a:rPr lang="en-GB" sz="1500" dirty="0" err="1" smtClean="0">
                <a:solidFill>
                  <a:prstClr val="black"/>
                </a:solidFill>
              </a:rPr>
              <a:t>Anda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>
                <a:solidFill>
                  <a:prstClr val="black"/>
                </a:solidFill>
              </a:rPr>
              <a:t>s</a:t>
            </a:r>
            <a:r>
              <a:rPr lang="en-GB" sz="1500" dirty="0" err="1" smtClean="0">
                <a:solidFill>
                  <a:prstClr val="black"/>
                </a:solidFill>
              </a:rPr>
              <a:t>ampaikan</a:t>
            </a:r>
            <a:r>
              <a:rPr lang="en-GB" sz="1500" dirty="0" smtClean="0">
                <a:solidFill>
                  <a:prstClr val="black"/>
                </a:solidFill>
              </a:rPr>
              <a:t>.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err="1" smtClean="0">
                <a:solidFill>
                  <a:prstClr val="black"/>
                </a:solidFill>
              </a:rPr>
              <a:t>Bisa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jadi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tipe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justru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menguasai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pengetahuan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tentang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500" dirty="0" smtClean="0">
                <a:solidFill>
                  <a:prstClr val="black"/>
                </a:solidFill>
              </a:rPr>
              <a:t>Kita </a:t>
            </a:r>
            <a:r>
              <a:rPr lang="en-GB" sz="1500" dirty="0" err="1" smtClean="0">
                <a:solidFill>
                  <a:prstClr val="black"/>
                </a:solidFill>
              </a:rPr>
              <a:t>harus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paham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betul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menguasai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akan</a:t>
            </a:r>
            <a:r>
              <a:rPr lang="en-GB" sz="1500" dirty="0" smtClean="0">
                <a:solidFill>
                  <a:prstClr val="black"/>
                </a:solidFill>
              </a:rPr>
              <a:t> product </a:t>
            </a:r>
            <a:r>
              <a:rPr lang="en-GB" sz="1500" i="1" dirty="0" smtClean="0">
                <a:solidFill>
                  <a:prstClr val="black"/>
                </a:solidFill>
              </a:rPr>
              <a:t>knowledge</a:t>
            </a:r>
            <a:r>
              <a:rPr lang="en-GB" sz="1500" dirty="0" smtClean="0">
                <a:solidFill>
                  <a:prstClr val="black"/>
                </a:solidFill>
              </a:rPr>
              <a:t>/</a:t>
            </a:r>
            <a:r>
              <a:rPr lang="en-GB" sz="1500" dirty="0" err="1" smtClean="0">
                <a:solidFill>
                  <a:prstClr val="black"/>
                </a:solidFill>
              </a:rPr>
              <a:t>tugas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endParaRPr lang="en-GB" sz="15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GB" sz="1500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9170" y="1988840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 smtClean="0">
                <a:solidFill>
                  <a:prstClr val="black"/>
                </a:solidFill>
              </a:rPr>
              <a:t>Cara </a:t>
            </a:r>
            <a:r>
              <a:rPr lang="en-GB" sz="1500" dirty="0" err="1" smtClean="0">
                <a:solidFill>
                  <a:prstClr val="black"/>
                </a:solidFill>
              </a:rPr>
              <a:t>menghadapinya</a:t>
            </a:r>
            <a:r>
              <a:rPr lang="en-GB" sz="1500" dirty="0" smtClean="0">
                <a:solidFill>
                  <a:prstClr val="black"/>
                </a:solidFill>
              </a:rPr>
              <a:t>: </a:t>
            </a:r>
          </a:p>
          <a:p>
            <a:pPr marL="177800" indent="-17780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Kuasai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tugas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semaksimal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mungkin</a:t>
            </a:r>
            <a:endParaRPr lang="en-GB" sz="1500" dirty="0" smtClean="0">
              <a:solidFill>
                <a:prstClr val="black"/>
              </a:solidFill>
            </a:endParaRPr>
          </a:p>
          <a:p>
            <a:pPr marL="177800" indent="-177800">
              <a:lnSpc>
                <a:spcPct val="150000"/>
              </a:lnSpc>
              <a:buFont typeface="+mj-lt"/>
              <a:buAutoNum type="alphaLcPeriod"/>
            </a:pPr>
            <a:r>
              <a:rPr lang="id-ID" sz="1500" dirty="0" smtClean="0">
                <a:solidFill>
                  <a:prstClr val="black"/>
                </a:solidFill>
              </a:rPr>
              <a:t>P</a:t>
            </a:r>
            <a:r>
              <a:rPr lang="en-GB" sz="1500" dirty="0" err="1" smtClean="0">
                <a:solidFill>
                  <a:prstClr val="black"/>
                </a:solidFill>
              </a:rPr>
              <a:t>elajari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informasi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dari</a:t>
            </a:r>
            <a:r>
              <a:rPr lang="en-GB" sz="1500" dirty="0" smtClean="0">
                <a:solidFill>
                  <a:prstClr val="black"/>
                </a:solidFill>
              </a:rPr>
              <a:t> unit lain</a:t>
            </a:r>
          </a:p>
          <a:p>
            <a:pPr marL="177800" indent="-17780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Kuasai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ilmu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presentasi</a:t>
            </a:r>
            <a:r>
              <a:rPr lang="en-GB" sz="1500" dirty="0" smtClean="0">
                <a:solidFill>
                  <a:prstClr val="black"/>
                </a:solidFill>
              </a:rPr>
              <a:t> agar </a:t>
            </a:r>
            <a:r>
              <a:rPr lang="en-GB" sz="1500" dirty="0" err="1" smtClean="0">
                <a:solidFill>
                  <a:prstClr val="black"/>
                </a:solidFill>
              </a:rPr>
              <a:t>mampu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meyakinkan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tipe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pembanding</a:t>
            </a:r>
            <a:endParaRPr lang="en-GB" sz="1500" dirty="0" smtClean="0">
              <a:solidFill>
                <a:prstClr val="black"/>
              </a:solidFill>
            </a:endParaRPr>
          </a:p>
          <a:p>
            <a:pPr marL="177800" indent="-17780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Jangan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pernah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bersedia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masuk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dalam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jebakan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membanding-bandingkan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produk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secara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membabi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buta</a:t>
            </a:r>
            <a:r>
              <a:rPr lang="en-GB" sz="1500" dirty="0" smtClean="0">
                <a:solidFill>
                  <a:prstClr val="black"/>
                </a:solidFill>
              </a:rPr>
              <a:t>.</a:t>
            </a:r>
          </a:p>
          <a:p>
            <a:pPr marL="177800" indent="-177800">
              <a:lnSpc>
                <a:spcPct val="150000"/>
              </a:lnSpc>
              <a:buFont typeface="+mj-lt"/>
              <a:buAutoNum type="alphaLcPeriod"/>
            </a:pPr>
            <a:r>
              <a:rPr lang="en-GB" sz="1500" dirty="0" err="1" smtClean="0">
                <a:solidFill>
                  <a:prstClr val="black"/>
                </a:solidFill>
              </a:rPr>
              <a:t>Untuk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menghadapi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tipe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ini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jika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kita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belum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paham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betul</a:t>
            </a:r>
            <a:r>
              <a:rPr lang="en-GB" sz="1500" dirty="0" smtClean="0">
                <a:solidFill>
                  <a:prstClr val="black"/>
                </a:solidFill>
              </a:rPr>
              <a:t>, </a:t>
            </a:r>
            <a:r>
              <a:rPr lang="en-GB" sz="1500" dirty="0" err="1" smtClean="0">
                <a:solidFill>
                  <a:prstClr val="black"/>
                </a:solidFill>
              </a:rPr>
              <a:t>sebaiknya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mengajak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serta</a:t>
            </a:r>
            <a:r>
              <a:rPr lang="en-GB" sz="1500" dirty="0" smtClean="0">
                <a:solidFill>
                  <a:prstClr val="black"/>
                </a:solidFill>
              </a:rPr>
              <a:t>  </a:t>
            </a:r>
            <a:r>
              <a:rPr lang="en-GB" sz="1500" dirty="0" err="1" smtClean="0">
                <a:solidFill>
                  <a:prstClr val="black"/>
                </a:solidFill>
              </a:rPr>
              <a:t>rekan</a:t>
            </a:r>
            <a:r>
              <a:rPr lang="en-GB" sz="1500" dirty="0" smtClean="0">
                <a:solidFill>
                  <a:prstClr val="black"/>
                </a:solidFill>
              </a:rPr>
              <a:t> lain /senior yang </a:t>
            </a:r>
            <a:r>
              <a:rPr lang="en-GB" sz="1500" dirty="0" err="1" smtClean="0">
                <a:solidFill>
                  <a:prstClr val="black"/>
                </a:solidFill>
              </a:rPr>
              <a:t>lebih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500" dirty="0" err="1" smtClean="0">
                <a:solidFill>
                  <a:prstClr val="black"/>
                </a:solidFill>
              </a:rPr>
              <a:t>paham</a:t>
            </a:r>
            <a:r>
              <a:rPr lang="en-GB" sz="1500" dirty="0" smtClean="0">
                <a:solidFill>
                  <a:prstClr val="black"/>
                </a:solidFill>
              </a:rPr>
              <a:t>. 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6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352800"/>
            <a:ext cx="8153400" cy="1981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i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BUILDING EFFECTIVE COMMUNICATION</a:t>
            </a:r>
            <a:endParaRPr lang="id-ID" sz="4400" b="1" i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5" y="401677"/>
            <a:ext cx="4299755" cy="29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77"/>
            <a:ext cx="3962400" cy="26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800725"/>
            <a:ext cx="16398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33400" y="2209800"/>
            <a:ext cx="800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id-ID" altLang="id-ID" sz="2500" dirty="0">
                <a:solidFill>
                  <a:srgbClr val="002060"/>
                </a:solidFill>
                <a:cs typeface="Tahoma" pitchFamily="34" charset="0"/>
              </a:rPr>
              <a:t>Komunikasi merupakan </a:t>
            </a:r>
            <a:r>
              <a:rPr lang="id-ID" altLang="id-ID" sz="2500" b="1" dirty="0">
                <a:solidFill>
                  <a:srgbClr val="002060"/>
                </a:solidFill>
                <a:cs typeface="Tahoma" pitchFamily="34" charset="0"/>
              </a:rPr>
              <a:t>PROSES </a:t>
            </a:r>
            <a:r>
              <a:rPr lang="id-ID" altLang="id-ID" sz="2500" dirty="0">
                <a:solidFill>
                  <a:srgbClr val="002060"/>
                </a:solidFill>
                <a:cs typeface="Tahoma" pitchFamily="34" charset="0"/>
              </a:rPr>
              <a:t>memberi dan menerima informasi antara pihak pengirim dan penerima dengan tujuan informasi yang diberikan pengirim </a:t>
            </a:r>
            <a:r>
              <a:rPr lang="id-ID" altLang="id-ID" sz="2500" b="1" dirty="0">
                <a:solidFill>
                  <a:srgbClr val="002060"/>
                </a:solidFill>
                <a:cs typeface="Tahoma" pitchFamily="34" charset="0"/>
              </a:rPr>
              <a:t>DIMENGERTI </a:t>
            </a:r>
            <a:r>
              <a:rPr lang="id-ID" altLang="id-ID" sz="2500" dirty="0">
                <a:solidFill>
                  <a:srgbClr val="002060"/>
                </a:solidFill>
                <a:cs typeface="Tahoma" pitchFamily="34" charset="0"/>
              </a:rPr>
              <a:t>penerima.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0"/>
            <a:ext cx="6115050" cy="1504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chemeClr val="bg1"/>
                </a:solidFill>
              </a:rPr>
              <a:t>KOMUNIKASI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51054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id-ID" sz="4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Tahoma" pitchFamily="34" charset="0"/>
              </a:rPr>
              <a:t>SAMBUNG RASA – SAMBUNG NALAR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81200"/>
            <a:ext cx="807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ts val="4000"/>
              </a:lnSpc>
              <a:spcAft>
                <a:spcPts val="600"/>
              </a:spcAft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Komunikasi merupakan </a:t>
            </a: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INTERAKSI</a:t>
            </a: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 antar pribadi yang menggunakan sistem simbol linguistik seperti sistem simbol </a:t>
            </a: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VERBAL </a:t>
            </a: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(kata-kata) dan </a:t>
            </a: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NON VERBAL </a:t>
            </a: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dimana sistem ini dapat disosialisasikan secara </a:t>
            </a: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LANGSUNG </a:t>
            </a: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atau melalui </a:t>
            </a: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MEDIA LAIN </a:t>
            </a:r>
            <a:r>
              <a:rPr lang="id-ID" altLang="id-ID" sz="2000" dirty="0">
                <a:solidFill>
                  <a:srgbClr val="002060"/>
                </a:solidFill>
                <a:cs typeface="Tahoma" pitchFamily="34" charset="0"/>
              </a:rPr>
              <a:t>(tulisan, oral, visual).</a:t>
            </a:r>
          </a:p>
          <a:p>
            <a:pPr algn="r" eaLnBrk="1" hangingPunct="1">
              <a:lnSpc>
                <a:spcPts val="4000"/>
              </a:lnSpc>
              <a:spcAft>
                <a:spcPts val="600"/>
              </a:spcAft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id-ID" altLang="id-ID" sz="2000" b="1" dirty="0">
                <a:solidFill>
                  <a:srgbClr val="002060"/>
                </a:solidFill>
                <a:cs typeface="Tahoma" pitchFamily="34" charset="0"/>
              </a:rPr>
              <a:t>(Karlfried Knapp)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5452"/>
            <a:ext cx="2571750" cy="235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0"/>
            <a:ext cx="6115050" cy="1504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chemeClr val="bg1"/>
                </a:solidFill>
              </a:rPr>
              <a:t>KOMUNIKASI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19050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4500" b="1" dirty="0" smtClean="0">
                <a:solidFill>
                  <a:srgbClr val="0070C0"/>
                </a:solidFill>
              </a:rPr>
              <a:t>KOMUNIKASI NON VERBAL</a:t>
            </a:r>
            <a:endParaRPr lang="en-US" sz="2100" b="1" i="1" dirty="0" smtClean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2895600"/>
            <a:ext cx="525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id-ID" altLang="id-ID" sz="2300" dirty="0">
                <a:solidFill>
                  <a:prstClr val="black"/>
                </a:solidFill>
                <a:cs typeface="Tahoma" pitchFamily="34" charset="0"/>
              </a:rPr>
              <a:t>Proses penciptaan dan pertukaran pesan (komunikasi) yang </a:t>
            </a:r>
            <a:r>
              <a:rPr lang="id-ID" altLang="id-ID" sz="2300" b="1" dirty="0">
                <a:solidFill>
                  <a:srgbClr val="FF0000"/>
                </a:solidFill>
                <a:cs typeface="Tahoma" pitchFamily="34" charset="0"/>
              </a:rPr>
              <a:t>TIDAK </a:t>
            </a:r>
            <a:r>
              <a:rPr lang="id-ID" altLang="id-ID" sz="2300" dirty="0">
                <a:solidFill>
                  <a:prstClr val="black"/>
                </a:solidFill>
                <a:cs typeface="Tahoma" pitchFamily="34" charset="0"/>
              </a:rPr>
              <a:t>diungkapkan melalui </a:t>
            </a:r>
            <a:r>
              <a:rPr lang="id-ID" altLang="id-ID" sz="2300" b="1" dirty="0">
                <a:solidFill>
                  <a:srgbClr val="FF0000"/>
                </a:solidFill>
                <a:cs typeface="Tahoma" pitchFamily="34" charset="0"/>
              </a:rPr>
              <a:t>KATA-KATA</a:t>
            </a:r>
            <a:r>
              <a:rPr lang="id-ID" altLang="id-ID" sz="2300" dirty="0">
                <a:solidFill>
                  <a:srgbClr val="FF0000"/>
                </a:solidFill>
                <a:cs typeface="Tahoma" pitchFamily="34" charset="0"/>
              </a:rPr>
              <a:t>.</a:t>
            </a:r>
            <a:endParaRPr lang="id-ID" altLang="id-ID" sz="23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24200" y="4800600"/>
            <a:ext cx="525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id-ID" altLang="id-ID" sz="2300" dirty="0">
                <a:solidFill>
                  <a:prstClr val="black"/>
                </a:solidFill>
                <a:cs typeface="Tahoma" pitchFamily="34" charset="0"/>
              </a:rPr>
              <a:t>Bersifat </a:t>
            </a:r>
            <a:r>
              <a:rPr lang="id-ID" altLang="id-ID" sz="2300" b="1" dirty="0">
                <a:solidFill>
                  <a:srgbClr val="FF0000"/>
                </a:solidFill>
                <a:cs typeface="Tahoma" pitchFamily="34" charset="0"/>
              </a:rPr>
              <a:t>ALAMI, TIDAK DISADARI </a:t>
            </a:r>
            <a:r>
              <a:rPr lang="id-ID" altLang="id-ID" sz="2300" dirty="0">
                <a:solidFill>
                  <a:prstClr val="black"/>
                </a:solidFill>
                <a:cs typeface="Tahoma" pitchFamily="34" charset="0"/>
              </a:rPr>
              <a:t>dan hampir</a:t>
            </a:r>
            <a:r>
              <a:rPr lang="id-ID" altLang="id-ID" sz="23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id-ID" altLang="id-ID" sz="2300" b="1" dirty="0">
                <a:solidFill>
                  <a:srgbClr val="FF0000"/>
                </a:solidFill>
                <a:cs typeface="Tahoma" pitchFamily="34" charset="0"/>
              </a:rPr>
              <a:t>UNIVERSAL</a:t>
            </a:r>
            <a:r>
              <a:rPr lang="id-ID" altLang="id-ID" sz="2300" dirty="0">
                <a:solidFill>
                  <a:prstClr val="black"/>
                </a:solidFill>
                <a:cs typeface="Tahoma" pitchFamily="34" charset="0"/>
              </a:rPr>
              <a:t>.</a:t>
            </a:r>
            <a:endParaRPr lang="id-ID" altLang="id-ID" sz="23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0"/>
            <a:ext cx="6115050" cy="1504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chemeClr val="bg1"/>
                </a:solidFill>
              </a:rPr>
              <a:t>KOMUNIKASI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76400"/>
            <a:ext cx="8096250" cy="486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72125"/>
            <a:ext cx="9620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541462"/>
            <a:ext cx="9636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0"/>
            <a:ext cx="6115050" cy="1504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chemeClr val="bg1"/>
                </a:solidFill>
              </a:rPr>
              <a:t>KOMUNIKASI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58815"/>
            <a:ext cx="725487" cy="29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/>
        </p:nvCxnSpPr>
        <p:spPr bwMode="auto">
          <a:xfrm>
            <a:off x="534988" y="674688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5" name="TextBox 4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6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400" y="2667000"/>
            <a:ext cx="9906000" cy="137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id-ID" altLang="id-ID" b="1" dirty="0" smtClean="0">
                <a:solidFill>
                  <a:srgbClr val="FF0000"/>
                </a:solidFill>
                <a:latin typeface="Tahoma" pitchFamily="34" charset="0"/>
              </a:rPr>
              <a:t>FAKTOR DOMINAN DALAM EKSPEKTASI PELANGGAN </a:t>
            </a:r>
            <a:r>
              <a:rPr lang="en-US" altLang="id-ID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id-ID" altLang="id-ID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id-ID" altLang="id-ID" b="1" dirty="0" smtClean="0">
                <a:solidFill>
                  <a:srgbClr val="FF0000"/>
                </a:solidFill>
                <a:latin typeface="Tahoma" pitchFamily="34" charset="0"/>
              </a:rPr>
              <a:t>(Zeithaml &amp; Bitner, 1996)</a:t>
            </a:r>
            <a:endParaRPr lang="en-US" altLang="id-ID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altLang="id-ID" b="1" dirty="0" smtClean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8200" y="4191000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id-ID" altLang="id-ID" sz="2400" b="1" i="1" dirty="0" smtClean="0">
                <a:solidFill>
                  <a:srgbClr val="003399"/>
                </a:solidFill>
                <a:latin typeface="Tahoma" pitchFamily="34" charset="0"/>
              </a:rPr>
              <a:t>Personal Needs</a:t>
            </a:r>
            <a:endParaRPr lang="en-US" altLang="id-ID" sz="2400" b="1" i="1" dirty="0">
              <a:solidFill>
                <a:srgbClr val="003399"/>
              </a:solidFill>
              <a:latin typeface="Tahom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id-ID" altLang="id-ID" sz="2400" b="1" i="1" dirty="0" smtClean="0">
                <a:solidFill>
                  <a:srgbClr val="003399"/>
                </a:solidFill>
                <a:latin typeface="Tahoma" pitchFamily="34" charset="0"/>
              </a:rPr>
              <a:t>Explicit Service Promises</a:t>
            </a:r>
            <a:endParaRPr lang="en-US" altLang="id-ID" sz="2400" b="1" i="1" dirty="0">
              <a:solidFill>
                <a:srgbClr val="003399"/>
              </a:solidFill>
              <a:latin typeface="Tahoma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id-ID" altLang="id-ID" sz="2400" b="1" i="1" dirty="0" smtClean="0">
                <a:solidFill>
                  <a:srgbClr val="003399"/>
                </a:solidFill>
                <a:latin typeface="Tahoma" pitchFamily="34" charset="0"/>
              </a:rPr>
              <a:t>Implicit Service Promises</a:t>
            </a:r>
          </a:p>
          <a:p>
            <a:pPr marL="342900" indent="-342900" algn="ctr" eaLnBrk="1" hangingPunct="1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id-ID" altLang="id-ID" sz="2400" b="1" i="1" dirty="0" smtClean="0">
                <a:solidFill>
                  <a:srgbClr val="003399"/>
                </a:solidFill>
                <a:latin typeface="Tahoma" pitchFamily="34" charset="0"/>
              </a:rPr>
              <a:t>Word of Mouth Communication</a:t>
            </a:r>
          </a:p>
          <a:p>
            <a:pPr marL="342900" indent="-342900" algn="ctr" eaLnBrk="1" hangingPunct="1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id-ID" altLang="id-ID" sz="2400" b="1" i="1" dirty="0" smtClean="0">
                <a:solidFill>
                  <a:srgbClr val="003399"/>
                </a:solidFill>
                <a:latin typeface="Tahoma" pitchFamily="34" charset="0"/>
              </a:rPr>
              <a:t>Past Experience</a:t>
            </a:r>
            <a:endParaRPr lang="en-US" altLang="id-ID" sz="2400" b="1" i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91000" y="1447800"/>
            <a:ext cx="990600" cy="838200"/>
          </a:xfrm>
          <a:prstGeom prst="flowChartExtract">
            <a:avLst/>
          </a:prstGeom>
          <a:gradFill rotWithShape="1">
            <a:gsLst>
              <a:gs pos="0">
                <a:srgbClr val="FFE374"/>
              </a:gs>
              <a:gs pos="100000">
                <a:srgbClr val="FFCC00"/>
              </a:gs>
            </a:gsLst>
            <a:lin ang="5400000" scaled="1"/>
          </a:gra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137160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4000" b="1">
                <a:solidFill>
                  <a:schemeClr val="tx1"/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29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5240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0"/>
            <a:ext cx="6115050" cy="150495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chemeClr val="bg1"/>
                </a:solidFill>
              </a:rPr>
              <a:t>KOMUNIKASI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30060"/>
              </p:ext>
            </p:extLst>
          </p:nvPr>
        </p:nvGraphicFramePr>
        <p:xfrm>
          <a:off x="1081086" y="2145303"/>
          <a:ext cx="7377114" cy="372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557"/>
                <a:gridCol w="3688557"/>
              </a:tblGrid>
              <a:tr h="387623">
                <a:tc>
                  <a:txBody>
                    <a:bodyPr/>
                    <a:lstStyle/>
                    <a:p>
                      <a:pPr algn="ctr"/>
                      <a:r>
                        <a:rPr lang="id-ID" sz="2500" dirty="0" smtClean="0"/>
                        <a:t>PENGIRIM</a:t>
                      </a:r>
                      <a:endParaRPr lang="id-ID" sz="25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500" dirty="0" smtClean="0"/>
                        <a:t>PENERIMA</a:t>
                      </a:r>
                      <a:endParaRPr lang="id-ID" sz="25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9657">
                <a:tc>
                  <a:txBody>
                    <a:bodyPr/>
                    <a:lstStyle/>
                    <a:p>
                      <a:pPr marL="273050" indent="-273050" eaLnBrk="1" hangingPunct="1">
                        <a:spcBef>
                          <a:spcPct val="0"/>
                        </a:spcBef>
                        <a:buFont typeface="Arial" charset="0"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Bersedia bicara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Secara vokal jelas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Mempertimbangkan perspektif orang lain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Sistematis 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Singkat padat mengena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Tenang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Siap menerima tanggapan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Diam dan mendengarkan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Mengangguk-angguk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Menyesuaikan ekspresi muka dengan informasi yang disampaikan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Memahami persepsi orang lain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Bertanya jika tidak mengerti</a:t>
                      </a:r>
                    </a:p>
                    <a:p>
                      <a:pPr marL="273050" indent="-273050" eaLnBrk="1" hangingPunct="1"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id-ID" altLang="id-ID" sz="2000" dirty="0" smtClean="0">
                          <a:latin typeface="Arial" charset="0"/>
                        </a:rPr>
                        <a:t>Menanggapi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28600"/>
            <a:ext cx="6095999" cy="15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KOMUNIKASI EFEKTIF</a:t>
            </a:r>
            <a:endParaRPr lang="id-ID" sz="32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45251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9565" y="1981200"/>
            <a:ext cx="8655835" cy="4114800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6538" indent="-236538"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Menampil</a:t>
            </a: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pesan verbal dan nonverbal yang menunjukkan kepedulian dan ketertarikan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listening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 mata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Senyum ramah dan tulus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</a:t>
            </a: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penuh pengertian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 kepada masalah dan bukan kepada pelaku kesalahan</a:t>
            </a:r>
          </a:p>
          <a:p>
            <a:pPr>
              <a:lnSpc>
                <a:spcPct val="150000"/>
              </a:lnSpc>
              <a:buClr>
                <a:srgbClr val="800080"/>
              </a:buClr>
              <a:buSzPct val="80000"/>
              <a:defRPr/>
            </a:pP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Rasional dan menyelesaikan masalah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28600"/>
            <a:ext cx="6095999" cy="15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GAGALNYA KOMUNIKASI</a:t>
            </a:r>
            <a:endParaRPr lang="id-ID" sz="32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45251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38201" y="2209800"/>
            <a:ext cx="8001000" cy="3733800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6538" indent="-236538"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80008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berbicara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terlalu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mendengar</a:t>
            </a:r>
            <a:r>
              <a:rPr lang="id-ID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terlalu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sedikit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80008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gagal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mendengar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empatik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80008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menyadari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pengaruh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nonverbal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ekspresi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wajah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80008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menyadari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pentingnya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80008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seringkali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menganggap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28600"/>
            <a:ext cx="6095999" cy="15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ASPEK </a:t>
            </a:r>
          </a:p>
          <a:p>
            <a:pPr algn="ctr"/>
            <a:r>
              <a:rPr lang="id-ID" sz="3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KOMUNIKASI EFEKTIF</a:t>
            </a:r>
            <a:endParaRPr lang="id-ID" sz="3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45251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819400" y="2057400"/>
            <a:ext cx="6019800" cy="4572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>
            <a:lvl1pPr marL="236538" indent="-236538"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Secara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Vokal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Jelas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altLang="id-ID" sz="2500" dirty="0" smtClean="0">
                <a:solidFill>
                  <a:prstClr val="black"/>
                </a:solidFill>
              </a:rPr>
              <a:t>S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istematis</a:t>
            </a:r>
            <a:r>
              <a:rPr lang="en-US" altLang="id-ID" sz="2500" dirty="0" smtClean="0">
                <a:solidFill>
                  <a:prstClr val="black"/>
                </a:solidFill>
              </a:rPr>
              <a:t> (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Umum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Ke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Khusus</a:t>
            </a:r>
            <a:r>
              <a:rPr lang="en-US" altLang="id-ID" sz="2500" dirty="0" smtClean="0">
                <a:solidFill>
                  <a:prstClr val="black"/>
                </a:solidFill>
              </a:rPr>
              <a:t>)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Percaya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Diri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Tenang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Sama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Persepsi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Sebelumnya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Berdasarkan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Perspektif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Pelaksana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Disertai</a:t>
            </a:r>
            <a:r>
              <a:rPr lang="en-US" altLang="id-ID" sz="2500" dirty="0" smtClean="0">
                <a:solidFill>
                  <a:prstClr val="black"/>
                </a:solidFill>
              </a:rPr>
              <a:t> </a:t>
            </a:r>
            <a:r>
              <a:rPr lang="en-US" altLang="id-ID" sz="2500" i="1" dirty="0" smtClean="0">
                <a:solidFill>
                  <a:prstClr val="black"/>
                </a:solidFill>
              </a:rPr>
              <a:t>Feedback </a:t>
            </a:r>
            <a:endParaRPr lang="id-ID" altLang="id-ID" sz="2500" i="1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id-ID" sz="2500" dirty="0" err="1" smtClean="0">
                <a:solidFill>
                  <a:prstClr val="black"/>
                </a:solidFill>
              </a:rPr>
              <a:t>Konkrit</a:t>
            </a:r>
            <a:r>
              <a:rPr lang="en-US" altLang="id-ID" sz="2500" dirty="0" smtClean="0">
                <a:solidFill>
                  <a:prstClr val="black"/>
                </a:solidFill>
              </a:rPr>
              <a:t>, Detail, </a:t>
            </a:r>
            <a:r>
              <a:rPr lang="en-US" altLang="id-ID" sz="2500" dirty="0" err="1" smtClean="0">
                <a:solidFill>
                  <a:prstClr val="black"/>
                </a:solidFill>
              </a:rPr>
              <a:t>Spesifik</a:t>
            </a:r>
            <a:endParaRPr lang="id-ID" altLang="id-ID" sz="25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altLang="id-ID" sz="2500" dirty="0" smtClean="0">
                <a:solidFill>
                  <a:prstClr val="black"/>
                </a:solidFill>
              </a:rPr>
              <a:t>Hangat &amp; Yakin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id-ID" sz="2500" dirty="0" smtClean="0">
                <a:solidFill>
                  <a:prstClr val="black"/>
                </a:solidFill>
              </a:rPr>
              <a:t>Kesabaran</a:t>
            </a:r>
            <a:endParaRPr lang="en-US" altLang="id-ID" sz="25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5494"/>
            <a:ext cx="1106487" cy="4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9642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03337" y="2158008"/>
            <a:ext cx="6545263" cy="2109192"/>
          </a:xfrm>
          <a:prstGeom prst="rect">
            <a:avLst/>
          </a:prstGeom>
          <a:solidFill>
            <a:srgbClr val="9E0000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d-ID" sz="9600" b="1" i="1" kern="0" dirty="0" smtClean="0">
                <a:solidFill>
                  <a:schemeClr val="bg1"/>
                </a:solidFill>
              </a:rPr>
              <a:t>INITIATIVE</a:t>
            </a:r>
            <a:endParaRPr lang="en-US" altLang="id-ID" sz="9600" b="1" i="1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51" y="31750"/>
            <a:ext cx="252194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72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63888" y="800101"/>
            <a:ext cx="2791643" cy="839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d-ID" altLang="id-ID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71153" y="634008"/>
            <a:ext cx="6545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d-ID" sz="4000" b="1" i="1" kern="0" dirty="0" smtClean="0">
                <a:solidFill>
                  <a:prstClr val="white"/>
                </a:solidFill>
              </a:rPr>
              <a:t>INITIATIVE</a:t>
            </a:r>
            <a:endParaRPr lang="en-US" altLang="id-ID" sz="4000" b="1" i="1" kern="0" dirty="0" smtClean="0">
              <a:solidFill>
                <a:prstClr val="white"/>
              </a:solidFill>
            </a:endParaRPr>
          </a:p>
        </p:txBody>
      </p:sp>
      <p:pic>
        <p:nvPicPr>
          <p:cNvPr id="14343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75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3633" y="2263136"/>
            <a:ext cx="7200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“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Inisiatif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adalah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melakukan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sesuatu</a:t>
            </a:r>
            <a:r>
              <a:rPr lang="en-GB" sz="25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dengan</a:t>
            </a:r>
            <a:r>
              <a:rPr lang="en-GB" sz="25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benar</a:t>
            </a:r>
            <a:r>
              <a:rPr lang="en-GB" sz="25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tanpa</a:t>
            </a:r>
            <a:r>
              <a:rPr lang="en-GB" sz="25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perlu</a:t>
            </a:r>
            <a:r>
              <a:rPr lang="en-GB" sz="25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diberitahu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” </a:t>
            </a:r>
            <a:r>
              <a:rPr lang="en-GB" sz="2500" i="1" dirty="0" smtClean="0">
                <a:solidFill>
                  <a:prstClr val="black"/>
                </a:solidFill>
                <a:ea typeface="Times New Roman"/>
                <a:cs typeface="Times New Roman"/>
              </a:rPr>
              <a:t>Victor </a:t>
            </a:r>
            <a:r>
              <a:rPr lang="en-GB" sz="2500" i="1" dirty="0">
                <a:solidFill>
                  <a:prstClr val="black"/>
                </a:solidFill>
                <a:ea typeface="Times New Roman"/>
                <a:cs typeface="Times New Roman"/>
              </a:rPr>
              <a:t>Hugo, French writer</a:t>
            </a:r>
            <a:endParaRPr lang="en-GB" sz="2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2434" y="3933056"/>
            <a:ext cx="6981574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“Ada 3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tipe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manusia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di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dunia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ini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,  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yang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membuat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sesuatu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bisa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terjadi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yang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melihat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sesuatu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terjadi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dan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yang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berharap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sesuatu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bisa</a:t>
            </a:r>
            <a:r>
              <a:rPr lang="en-GB" sz="25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terjadi</a:t>
            </a:r>
            <a:r>
              <a:rPr lang="id-ID" sz="2500" dirty="0" smtClean="0">
                <a:ea typeface="Times New Roman"/>
                <a:cs typeface="Times New Roman"/>
              </a:rPr>
              <a:t>”</a:t>
            </a:r>
            <a:r>
              <a:rPr lang="en-GB" sz="25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GB" sz="2500" i="1" dirty="0" smtClean="0">
                <a:solidFill>
                  <a:prstClr val="black"/>
                </a:solidFill>
                <a:ea typeface="Times New Roman"/>
                <a:cs typeface="Times New Roman"/>
              </a:rPr>
              <a:t>– </a:t>
            </a:r>
            <a:r>
              <a:rPr lang="en-GB" sz="2000" i="1" dirty="0">
                <a:solidFill>
                  <a:prstClr val="black"/>
                </a:solidFill>
                <a:ea typeface="Times New Roman"/>
                <a:cs typeface="Times New Roman"/>
              </a:rPr>
              <a:t>Mary Kay Ash, American </a:t>
            </a:r>
            <a:r>
              <a:rPr lang="en-GB" sz="2000" i="1" dirty="0" smtClean="0">
                <a:solidFill>
                  <a:prstClr val="black"/>
                </a:solidFill>
                <a:ea typeface="Times New Roman"/>
                <a:cs typeface="Times New Roman"/>
              </a:rPr>
              <a:t>businesswoman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9" y="21577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91680" y="657225"/>
            <a:ext cx="4248472" cy="6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d-ID" sz="3000" b="1" kern="0" dirty="0" smtClean="0">
                <a:solidFill>
                  <a:srgbClr val="FF0000"/>
                </a:solidFill>
              </a:rPr>
              <a:t>5 TINGKATAN INISIATIF</a:t>
            </a:r>
            <a:endParaRPr lang="en-US" altLang="id-ID" sz="3000" b="1" kern="0" dirty="0" smtClean="0">
              <a:solidFill>
                <a:srgbClr val="FF0000"/>
              </a:solidFill>
            </a:endParaRPr>
          </a:p>
        </p:txBody>
      </p:sp>
      <p:pic>
        <p:nvPicPr>
          <p:cNvPr id="14343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75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8964663"/>
              </p:ext>
            </p:extLst>
          </p:nvPr>
        </p:nvGraphicFramePr>
        <p:xfrm>
          <a:off x="9716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725144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5456" y="877887"/>
            <a:ext cx="8083624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d-ID" sz="3000" b="1" kern="0" dirty="0" smtClean="0">
                <a:solidFill>
                  <a:prstClr val="white"/>
                </a:solidFill>
              </a:rPr>
              <a:t>MENGAPA INI</a:t>
            </a:r>
            <a:r>
              <a:rPr lang="id-ID" altLang="id-ID" sz="3000" b="1" kern="0" dirty="0" smtClean="0">
                <a:solidFill>
                  <a:prstClr val="white"/>
                </a:solidFill>
              </a:rPr>
              <a:t>S</a:t>
            </a:r>
            <a:r>
              <a:rPr lang="en-GB" altLang="id-ID" sz="3000" b="1" kern="0" dirty="0" smtClean="0">
                <a:solidFill>
                  <a:prstClr val="white"/>
                </a:solidFill>
              </a:rPr>
              <a:t>IATIF DIPERLUKAN ? </a:t>
            </a:r>
            <a:endParaRPr lang="en-US" altLang="id-ID" sz="3000" b="1" kern="0" dirty="0" smtClean="0">
              <a:solidFill>
                <a:prstClr val="white"/>
              </a:solidFill>
            </a:endParaRPr>
          </a:p>
        </p:txBody>
      </p:sp>
      <p:pic>
        <p:nvPicPr>
          <p:cNvPr id="14343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75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6250" y="1735794"/>
            <a:ext cx="60929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Kita </a:t>
            </a:r>
            <a:r>
              <a:rPr lang="en-GB" sz="2000" dirty="0" err="1" smtClean="0">
                <a:solidFill>
                  <a:prstClr val="black"/>
                </a:solidFill>
              </a:rPr>
              <a:t>Bekerja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untuk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pengembangan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sendiri</a:t>
            </a:r>
            <a:endParaRPr lang="en-GB" sz="2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Berkembang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dimulai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dari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sendiri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Bertindak</a:t>
            </a:r>
            <a:r>
              <a:rPr lang="en-GB" sz="2000" dirty="0" smtClean="0">
                <a:solidFill>
                  <a:prstClr val="black"/>
                </a:solidFill>
              </a:rPr>
              <a:t>  </a:t>
            </a:r>
            <a:r>
              <a:rPr lang="en-GB" sz="2000" dirty="0" err="1" smtClean="0">
                <a:solidFill>
                  <a:prstClr val="black"/>
                </a:solidFill>
              </a:rPr>
              <a:t>dengan</a:t>
            </a:r>
            <a:r>
              <a:rPr lang="en-GB" sz="2000" dirty="0" smtClean="0">
                <a:solidFill>
                  <a:prstClr val="black"/>
                </a:solidFill>
              </a:rPr>
              <a:t>  </a:t>
            </a:r>
            <a:r>
              <a:rPr lang="en-GB" sz="2000" dirty="0" err="1" smtClean="0">
                <a:solidFill>
                  <a:prstClr val="black"/>
                </a:solidFill>
              </a:rPr>
              <a:t>kekuatan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Meningkatkan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kepercayaan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diri</a:t>
            </a:r>
            <a:endParaRPr lang="en-GB" sz="2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Membantu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diri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sendri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dan</a:t>
            </a:r>
            <a:r>
              <a:rPr lang="en-GB" sz="2000" dirty="0" smtClean="0">
                <a:solidFill>
                  <a:prstClr val="black"/>
                </a:solidFill>
              </a:rPr>
              <a:t> orang lain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Mengembangkan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kemampuan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memecahkan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masalah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Mengembangkan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kemandirian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err="1" smtClean="0">
                <a:solidFill>
                  <a:prstClr val="black"/>
                </a:solidFill>
              </a:rPr>
              <a:t>Bermanfaat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bagi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lingkungan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8293" y="5795972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Bahnschrift" pitchFamily="34" charset="0"/>
              </a:rPr>
              <a:t>TINDAKAN  LEBIH  LANTANG  DARIPADA  KATA-KATA</a:t>
            </a:r>
            <a:endParaRPr lang="en-GB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3" y="2060848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496" y="1124745"/>
            <a:ext cx="7772400" cy="8640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sz="3000" b="1" dirty="0">
                <a:solidFill>
                  <a:schemeClr val="bg1"/>
                </a:solidFill>
                <a:ea typeface="+mn-ea"/>
                <a:cs typeface="+mn-cs"/>
              </a:rPr>
              <a:t>H</a:t>
            </a:r>
            <a:r>
              <a:rPr lang="en-GB" sz="3000" b="1" dirty="0" smtClean="0">
                <a:solidFill>
                  <a:schemeClr val="bg1"/>
                </a:solidFill>
                <a:ea typeface="+mn-ea"/>
                <a:cs typeface="+mn-cs"/>
              </a:rPr>
              <a:t>AL-HAL YANG MENGHALANGI INISIATIF</a:t>
            </a:r>
            <a:endParaRPr lang="en-GB" sz="3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492896"/>
            <a:ext cx="698477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500" b="1" dirty="0" smtClean="0">
                <a:solidFill>
                  <a:prstClr val="black"/>
                </a:solidFill>
              </a:rPr>
              <a:t> </a:t>
            </a:r>
            <a:r>
              <a:rPr lang="en-GB" sz="2500" b="1" i="1" dirty="0" smtClean="0">
                <a:solidFill>
                  <a:prstClr val="black"/>
                </a:solidFill>
              </a:rPr>
              <a:t>FEAR </a:t>
            </a:r>
            <a:r>
              <a:rPr lang="en-GB" sz="2500" b="1" dirty="0" smtClean="0">
                <a:solidFill>
                  <a:prstClr val="black"/>
                </a:solidFill>
              </a:rPr>
              <a:t>(KETAKUTAN)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500" b="1" dirty="0">
                <a:solidFill>
                  <a:prstClr val="black"/>
                </a:solidFill>
              </a:rPr>
              <a:t> </a:t>
            </a:r>
            <a:r>
              <a:rPr lang="en-GB" sz="2500" b="1" dirty="0" smtClean="0">
                <a:solidFill>
                  <a:prstClr val="black"/>
                </a:solidFill>
              </a:rPr>
              <a:t>F</a:t>
            </a:r>
            <a:r>
              <a:rPr lang="id-ID" sz="2500" b="1" dirty="0" smtClean="0">
                <a:solidFill>
                  <a:prstClr val="black"/>
                </a:solidFill>
              </a:rPr>
              <a:t>R</a:t>
            </a:r>
            <a:r>
              <a:rPr lang="en-GB" sz="2500" b="1" dirty="0" smtClean="0">
                <a:solidFill>
                  <a:prstClr val="black"/>
                </a:solidFill>
              </a:rPr>
              <a:t>USTRASI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500" b="1" dirty="0">
                <a:solidFill>
                  <a:prstClr val="black"/>
                </a:solidFill>
              </a:rPr>
              <a:t> </a:t>
            </a:r>
            <a:r>
              <a:rPr lang="en-GB" sz="2500" b="1" i="1" dirty="0" smtClean="0">
                <a:solidFill>
                  <a:prstClr val="black"/>
                </a:solidFill>
              </a:rPr>
              <a:t>FAILURE </a:t>
            </a:r>
            <a:r>
              <a:rPr lang="en-GB" sz="2500" b="1" dirty="0" smtClean="0">
                <a:solidFill>
                  <a:prstClr val="black"/>
                </a:solidFill>
              </a:rPr>
              <a:t>(KEGAGALAN)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500" b="1" dirty="0">
                <a:solidFill>
                  <a:prstClr val="black"/>
                </a:solidFill>
              </a:rPr>
              <a:t> </a:t>
            </a:r>
            <a:r>
              <a:rPr lang="en-GB" sz="2500" b="1" dirty="0" smtClean="0">
                <a:solidFill>
                  <a:prstClr val="black"/>
                </a:solidFill>
              </a:rPr>
              <a:t>RASA MALAS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500" b="1" dirty="0">
                <a:solidFill>
                  <a:prstClr val="black"/>
                </a:solidFill>
              </a:rPr>
              <a:t> </a:t>
            </a:r>
            <a:r>
              <a:rPr lang="en-GB" sz="2500" b="1" dirty="0" smtClean="0">
                <a:solidFill>
                  <a:prstClr val="black"/>
                </a:solidFill>
              </a:rPr>
              <a:t>TIDAK BERANI MENGAMBIL TANGGUNG JAWAB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475774" cy="18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/>
        </p:nvCxnSpPr>
        <p:spPr bwMode="auto">
          <a:xfrm>
            <a:off x="534988" y="775236"/>
            <a:ext cx="8304212" cy="11112"/>
          </a:xfrm>
          <a:prstGeom prst="straightConnector1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</p:spPr>
      </p:cxnSp>
      <p:sp>
        <p:nvSpPr>
          <p:cNvPr id="5" name="TextBox 4"/>
          <p:cNvSpPr txBox="1"/>
          <p:nvPr/>
        </p:nvSpPr>
        <p:spPr>
          <a:xfrm>
            <a:off x="457200" y="316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Menggugah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Mewujudkan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Potensi</a:t>
            </a:r>
            <a:endParaRPr lang="en-US" dirty="0"/>
          </a:p>
        </p:txBody>
      </p:sp>
      <p:pic>
        <p:nvPicPr>
          <p:cNvPr id="6" name="Picture 2" descr="IMG-20151026-WA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24000" cy="6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419999"/>
            <a:ext cx="9147175" cy="1399401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 sz="400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395949"/>
            <a:ext cx="8534400" cy="1347252"/>
          </a:xfrm>
          <a:noFill/>
        </p:spPr>
        <p:txBody>
          <a:bodyPr>
            <a:normAutofit/>
          </a:bodyPr>
          <a:lstStyle/>
          <a:p>
            <a:r>
              <a:rPr lang="id-ID" altLang="id-ID" sz="4000" b="1" dirty="0" smtClean="0">
                <a:solidFill>
                  <a:schemeClr val="bg1"/>
                </a:solidFill>
              </a:rPr>
              <a:t>DIMENSI PELAYANAN</a:t>
            </a:r>
            <a:br>
              <a:rPr lang="id-ID" altLang="id-ID" sz="4000" b="1" dirty="0" smtClean="0">
                <a:solidFill>
                  <a:schemeClr val="bg1"/>
                </a:solidFill>
              </a:rPr>
            </a:br>
            <a:r>
              <a:rPr lang="id-ID" altLang="id-ID" sz="2000" b="1" dirty="0">
                <a:solidFill>
                  <a:schemeClr val="bg1"/>
                </a:solidFill>
                <a:latin typeface="Tahoma" pitchFamily="34" charset="0"/>
              </a:rPr>
              <a:t>(Zeithaml &amp; Bitner, 1996</a:t>
            </a:r>
            <a:r>
              <a:rPr lang="id-ID" altLang="id-ID" sz="2000" b="1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n-US" altLang="id-ID" sz="20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1481189"/>
              </p:ext>
            </p:extLst>
          </p:nvPr>
        </p:nvGraphicFramePr>
        <p:xfrm>
          <a:off x="-152400" y="2438400"/>
          <a:ext cx="899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8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6122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Rectangle 9"/>
          <p:cNvGrpSpPr>
            <a:grpSpLocks/>
          </p:cNvGrpSpPr>
          <p:nvPr/>
        </p:nvGrpSpPr>
        <p:grpSpPr bwMode="auto">
          <a:xfrm>
            <a:off x="21590" y="-19050"/>
            <a:ext cx="9175750" cy="5657850"/>
            <a:chOff x="-12" y="-12"/>
            <a:chExt cx="5780" cy="4340"/>
          </a:xfrm>
          <a:solidFill>
            <a:srgbClr val="C00000"/>
          </a:solidFill>
        </p:grpSpPr>
        <p:pic>
          <p:nvPicPr>
            <p:cNvPr id="3080" name="Rectangl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5780" cy="43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70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6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2057400"/>
            <a:ext cx="84582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d-ID" sz="5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HANDLING </a:t>
            </a:r>
            <a:endParaRPr lang="id-ID" altLang="id-ID" sz="5000" b="1" i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d-ID" altLang="id-ID" sz="5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CUSTOMER </a:t>
            </a:r>
            <a:r>
              <a:rPr lang="en-US" altLang="id-ID" sz="5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COMPLAINT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22950"/>
            <a:ext cx="231616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152400" y="914400"/>
            <a:ext cx="87931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Pelanggan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Mempunyai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Harapan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Tentang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Produk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Atau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Pelayanan</a:t>
            </a:r>
            <a:r>
              <a:rPr lang="en-US" sz="2500" dirty="0">
                <a:solidFill>
                  <a:srgbClr val="DADADA">
                    <a:lumMod val="10000"/>
                  </a:srgbClr>
                </a:solidFill>
              </a:rPr>
              <a:t> Yang </a:t>
            </a:r>
            <a:r>
              <a:rPr lang="en-US" sz="2500" dirty="0" err="1">
                <a:solidFill>
                  <a:srgbClr val="DADADA">
                    <a:lumMod val="10000"/>
                  </a:srgbClr>
                </a:solidFill>
              </a:rPr>
              <a:t>Diterimanya</a:t>
            </a:r>
            <a:endParaRPr lang="en-US" sz="2500" dirty="0">
              <a:solidFill>
                <a:srgbClr val="DADADA">
                  <a:lumMod val="10000"/>
                </a:srgbClr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endParaRPr lang="en-US" sz="2500" dirty="0">
              <a:solidFill>
                <a:srgbClr val="DADADA">
                  <a:lumMod val="10000"/>
                </a:srgbClr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en-US" sz="2500" b="1" dirty="0" err="1">
                <a:solidFill>
                  <a:srgbClr val="C00000"/>
                </a:solidFill>
              </a:rPr>
              <a:t>Harapan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Ini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Dilandasi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Oleh</a:t>
            </a:r>
            <a:endParaRPr lang="en-US" sz="2500" b="1" dirty="0">
              <a:solidFill>
                <a:srgbClr val="C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en-US" sz="2500" b="1" dirty="0">
                <a:solidFill>
                  <a:srgbClr val="C00000"/>
                </a:solidFill>
              </a:rPr>
              <a:t>KEBUTUHAN DAN KEINGINAN</a:t>
            </a:r>
            <a:endParaRPr lang="id-ID" sz="2500" b="1" dirty="0">
              <a:solidFill>
                <a:srgbClr val="C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endParaRPr lang="id-ID" sz="2500" b="1" dirty="0">
              <a:solidFill>
                <a:srgbClr val="C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16388" name="AutoShape 14"/>
          <p:cNvSpPr>
            <a:spLocks noChangeArrowheads="1"/>
          </p:cNvSpPr>
          <p:nvPr/>
        </p:nvSpPr>
        <p:spPr bwMode="auto">
          <a:xfrm>
            <a:off x="4129088" y="1752600"/>
            <a:ext cx="838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5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52400" y="348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38200" y="4022725"/>
            <a:ext cx="7696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Ketika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Harapan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Pelanggan</a:t>
            </a:r>
            <a:r>
              <a:rPr lang="id-ID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Tidak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Terpenuhi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d-ID" sz="25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Artinya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Kebutuhan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Dan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Keinginan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Pelanggan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Tidak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</a:rPr>
              <a:t>Terpenuhi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id-ID" sz="2500" dirty="0" smtClean="0">
              <a:solidFill>
                <a:srgbClr val="DADADA">
                  <a:lumMod val="1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d-ID" sz="2500" b="1" dirty="0" smtClean="0">
                <a:solidFill>
                  <a:srgbClr val="C00000"/>
                </a:solidFill>
              </a:rPr>
              <a:t>TIMBUL KELUHAN</a:t>
            </a: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4267200" y="4556125"/>
            <a:ext cx="685800" cy="266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4267200" y="5699125"/>
            <a:ext cx="685800" cy="266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grpSp>
        <p:nvGrpSpPr>
          <p:cNvPr id="12292" name="Rectangle 2"/>
          <p:cNvGrpSpPr>
            <a:grpSpLocks/>
          </p:cNvGrpSpPr>
          <p:nvPr/>
        </p:nvGrpSpPr>
        <p:grpSpPr bwMode="auto">
          <a:xfrm>
            <a:off x="-76200" y="-76200"/>
            <a:ext cx="9259888" cy="2286000"/>
            <a:chOff x="-38" y="-23"/>
            <a:chExt cx="5833" cy="1375"/>
          </a:xfrm>
          <a:solidFill>
            <a:srgbClr val="C00000"/>
          </a:solidFill>
        </p:grpSpPr>
        <p:pic>
          <p:nvPicPr>
            <p:cNvPr id="12295" name="Rectangl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23"/>
              <a:ext cx="5833" cy="1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410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1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6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1295400" y="3810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en-US" sz="5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MENGEMBANGKAN SIKAP MELAYANI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457200" y="2590800"/>
            <a:ext cx="8382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Tenang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Tetap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terbuka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walau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situasi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memanas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Mendengarkan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dengan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cermat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Mengenali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peluang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untuk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kerja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sama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Hindari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sikap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defensif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tidak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menggurui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menjatuhkan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orang lain,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menyalahkan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memojokkan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Berkata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jujur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tegas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,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aserti</a:t>
            </a:r>
            <a:r>
              <a:rPr lang="id-ID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f</a:t>
            </a:r>
            <a:endParaRPr lang="en-US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Jangan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kaget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dengan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gerutuan</a:t>
            </a:r>
            <a:r>
              <a:rPr lang="en-US" altLang="id-ID" sz="22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2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emas</a:t>
            </a:r>
            <a:endParaRPr lang="en-GB" altLang="id-ID" sz="22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914400" y="1893888"/>
            <a:ext cx="7467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Memperlihatkan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empati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Menyimak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konsumen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Membaca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perasaan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konsumen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Menyesuaikan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emosi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kita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dengan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pelanggan</a:t>
            </a:r>
            <a:endParaRPr lang="en-US" altLang="id-ID" sz="25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  <a:p>
            <a:pPr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Memecahkan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masalah</a:t>
            </a:r>
            <a:r>
              <a:rPr lang="en-US" altLang="id-ID" sz="2500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</a:t>
            </a:r>
            <a:r>
              <a:rPr lang="en-US" altLang="id-ID" sz="2500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konsumen</a:t>
            </a:r>
            <a:endParaRPr lang="en-GB" altLang="id-ID" sz="2500" dirty="0" smtClean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</p:txBody>
      </p:sp>
      <p:grpSp>
        <p:nvGrpSpPr>
          <p:cNvPr id="11" name="Rectangle 2"/>
          <p:cNvGrpSpPr>
            <a:grpSpLocks/>
          </p:cNvGrpSpPr>
          <p:nvPr/>
        </p:nvGrpSpPr>
        <p:grpSpPr bwMode="auto">
          <a:xfrm>
            <a:off x="-76200" y="0"/>
            <a:ext cx="9259888" cy="1508760"/>
            <a:chOff x="-38" y="-23"/>
            <a:chExt cx="5833" cy="1375"/>
          </a:xfrm>
          <a:solidFill>
            <a:srgbClr val="C00000"/>
          </a:solidFill>
        </p:grpSpPr>
        <p:pic>
          <p:nvPicPr>
            <p:cNvPr id="12" name="Rectangl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23"/>
              <a:ext cx="5833" cy="1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1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6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9600" y="381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id-ID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 MELAYANI</a:t>
            </a:r>
            <a:endParaRPr lang="en-US" sz="5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6200" y="5029200"/>
            <a:ext cx="9051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id-ID" sz="26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pelayanan adalah </a:t>
            </a:r>
            <a:r>
              <a:rPr lang="id-ID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 (</a:t>
            </a:r>
            <a:r>
              <a:rPr lang="id-ID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id-ID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d-ID" sz="2600" dirty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dialog yang membantu pelanggan menyelesaikan urusan/masalahnya </a:t>
            </a:r>
            <a:r>
              <a:rPr lang="id-ID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(HELPING CONVERSATION)</a:t>
            </a:r>
            <a:endParaRPr 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AutoShape 14"/>
          <p:cNvSpPr>
            <a:spLocks noChangeArrowheads="1"/>
          </p:cNvSpPr>
          <p:nvPr/>
        </p:nvSpPr>
        <p:spPr bwMode="auto">
          <a:xfrm>
            <a:off x="3871913" y="4038600"/>
            <a:ext cx="1004887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342900" y="2286000"/>
            <a:ext cx="8496300" cy="3763963"/>
            <a:chOff x="0" y="0"/>
            <a:chExt cx="8496049" cy="4137173"/>
          </a:xfrm>
        </p:grpSpPr>
        <p:cxnSp>
          <p:nvCxnSpPr>
            <p:cNvPr id="21513" name="Straight Connector 8"/>
            <p:cNvCxnSpPr>
              <a:cxnSpLocks noChangeShapeType="1"/>
            </p:cNvCxnSpPr>
            <p:nvPr/>
          </p:nvCxnSpPr>
          <p:spPr bwMode="auto">
            <a:xfrm flipH="1">
              <a:off x="21266" y="0"/>
              <a:ext cx="8418195" cy="0"/>
            </a:xfrm>
            <a:prstGeom prst="line">
              <a:avLst/>
            </a:prstGeom>
            <a:noFill/>
            <a:ln w="19050" algn="ctr">
              <a:solidFill>
                <a:srgbClr val="E46C0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514" name="Group 9"/>
            <p:cNvGrpSpPr>
              <a:grpSpLocks/>
            </p:cNvGrpSpPr>
            <p:nvPr/>
          </p:nvGrpSpPr>
          <p:grpSpPr bwMode="auto">
            <a:xfrm>
              <a:off x="0" y="21265"/>
              <a:ext cx="8496049" cy="4115908"/>
              <a:chOff x="0" y="0"/>
              <a:chExt cx="8496049" cy="4115908"/>
            </a:xfrm>
          </p:grpSpPr>
          <p:sp>
            <p:nvSpPr>
              <p:cNvPr id="21515" name="Title 1"/>
              <p:cNvSpPr txBox="1">
                <a:spLocks/>
              </p:cNvSpPr>
              <p:nvPr/>
            </p:nvSpPr>
            <p:spPr bwMode="auto">
              <a:xfrm>
                <a:off x="31898" y="3381154"/>
                <a:ext cx="8432165" cy="3619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altLang="id-ID" sz="1600" b="1" i="1" smtClean="0">
                    <a:solidFill>
                      <a:srgbClr val="FF0000"/>
                    </a:solidFill>
                  </a:rPr>
                  <a:t>EMPATHIC LISTENING</a:t>
                </a:r>
                <a:endParaRPr lang="id-ID" altLang="id-ID" sz="1200" smtClean="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endParaRPr>
              </a:p>
            </p:txBody>
          </p:sp>
          <p:grpSp>
            <p:nvGrpSpPr>
              <p:cNvPr id="21516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8496049" cy="4115908"/>
                <a:chOff x="0" y="0"/>
                <a:chExt cx="8496049" cy="4115908"/>
              </a:xfrm>
            </p:grpSpPr>
            <p:grpSp>
              <p:nvGrpSpPr>
                <p:cNvPr id="21517" name="Group 1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496049" cy="4115908"/>
                  <a:chOff x="0" y="0"/>
                  <a:chExt cx="8496049" cy="4115908"/>
                </a:xfrm>
              </p:grpSpPr>
              <p:sp>
                <p:nvSpPr>
                  <p:cNvPr id="21537" name="Title 1"/>
                  <p:cNvSpPr txBox="1">
                    <a:spLocks/>
                  </p:cNvSpPr>
                  <p:nvPr/>
                </p:nvSpPr>
                <p:spPr bwMode="auto">
                  <a:xfrm>
                    <a:off x="31898" y="10633"/>
                    <a:ext cx="8428960" cy="676275"/>
                  </a:xfrm>
                  <a:prstGeom prst="rect">
                    <a:avLst/>
                  </a:prstGeom>
                  <a:solidFill>
                    <a:srgbClr val="FCD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0" fontAlgn="base" hangingPunct="0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GB" altLang="id-ID" sz="2000" b="1" i="1" smtClean="0">
                        <a:solidFill>
                          <a:srgbClr val="000000"/>
                        </a:solidFill>
                      </a:rPr>
                      <a:t>PERSONAL QUALITIES</a:t>
                    </a:r>
                    <a:endParaRPr lang="id-ID" altLang="id-ID" sz="1200" smtClean="0">
                      <a:solidFill>
                        <a:srgbClr val="000000"/>
                      </a:solidFill>
                      <a:latin typeface="Times New Roman" pitchFamily="18" charset="0"/>
                      <a:cs typeface="Calibri" pitchFamily="34" charset="0"/>
                    </a:endParaRPr>
                  </a:p>
                  <a:p>
                    <a:pPr algn="ctr" eaLnBrk="0" fontAlgn="base" hangingPunct="0">
                      <a:lnSpc>
                        <a:spcPct val="11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GB" altLang="id-ID" sz="2000" b="1" i="1" smtClean="0">
                        <a:solidFill>
                          <a:srgbClr val="000000"/>
                        </a:solidFill>
                      </a:rPr>
                      <a:t>Empathy</a:t>
                    </a:r>
                    <a:endParaRPr lang="id-ID" altLang="id-ID" sz="2000" smtClean="0">
                      <a:solidFill>
                        <a:srgbClr val="000000"/>
                      </a:solidFill>
                      <a:latin typeface="Times New Roman" pitchFamily="18" charset="0"/>
                      <a:cs typeface="Calibri" pitchFamily="34" charset="0"/>
                    </a:endParaRPr>
                  </a:p>
                </p:txBody>
              </p:sp>
              <p:cxnSp>
                <p:nvCxnSpPr>
                  <p:cNvPr id="21538" name="Straight Connector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0"/>
                    <a:ext cx="9525" cy="4105275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E46C0A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539" name="Straight Connector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95414" y="10633"/>
                    <a:ext cx="635" cy="4105275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E46C0A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540" name="Straight Connector 3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2531" y="4114800"/>
                    <a:ext cx="8418195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E46C0A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518" name="Group 13"/>
                <p:cNvGrpSpPr>
                  <a:grpSpLocks/>
                </p:cNvGrpSpPr>
                <p:nvPr/>
              </p:nvGrpSpPr>
              <p:grpSpPr bwMode="auto">
                <a:xfrm>
                  <a:off x="116959" y="754912"/>
                  <a:ext cx="8272854" cy="2562800"/>
                  <a:chOff x="0" y="0"/>
                  <a:chExt cx="8272854" cy="2562800"/>
                </a:xfrm>
              </p:grpSpPr>
              <p:grpSp>
                <p:nvGrpSpPr>
                  <p:cNvPr id="2151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0" y="1029291"/>
                    <a:ext cx="8270473" cy="1533509"/>
                    <a:chOff x="0" y="-12700"/>
                    <a:chExt cx="8270473" cy="1533509"/>
                  </a:xfrm>
                </p:grpSpPr>
                <p:sp>
                  <p:nvSpPr>
                    <p:cNvPr id="26" name="Subtitle 2"/>
                    <p:cNvSpPr txBox="1">
                      <a:spLocks/>
                    </p:cNvSpPr>
                    <p:nvPr/>
                  </p:nvSpPr>
                  <p:spPr>
                    <a:xfrm>
                      <a:off x="4416808" y="-12190"/>
                      <a:ext cx="1828746" cy="1519814"/>
                    </a:xfrm>
                    <a:prstGeom prst="rect">
                      <a:avLst/>
                    </a:prstGeom>
                    <a:solidFill>
                      <a:srgbClr val="8064A2">
                        <a:lumMod val="20000"/>
                        <a:lumOff val="80000"/>
                      </a:srgbClr>
                    </a:solidFill>
                  </p:spPr>
                  <p:txBody>
                    <a:bodyPr>
                      <a:normAutofit/>
                    </a:bodyPr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1400" b="1" i="1" dirty="0">
                          <a:solidFill>
                            <a:srgbClr val="FF0000"/>
                          </a:solidFill>
                        </a:rPr>
                        <a:t>Open Question</a:t>
                      </a:r>
                      <a:r>
                        <a:rPr lang="id-ID" sz="1400" b="1" i="1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14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id-ID" sz="1400" dirty="0">
                        <a:solidFill>
                          <a:prstClr val="black"/>
                        </a:solidFill>
                        <a:ea typeface="Calibri"/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Memfasilitasi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saling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pengertian</a:t>
                      </a: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  <a:defRPr/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</a:rPr>
                        <a:t>Menggali kebutuhan pelanggan</a:t>
                      </a: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7" name="Subtitle 2"/>
                    <p:cNvSpPr txBox="1">
                      <a:spLocks/>
                    </p:cNvSpPr>
                    <p:nvPr/>
                  </p:nvSpPr>
                  <p:spPr>
                    <a:xfrm>
                      <a:off x="2232472" y="15729"/>
                      <a:ext cx="2031940" cy="1505854"/>
                    </a:xfrm>
                    <a:prstGeom prst="rect">
                      <a:avLst/>
                    </a:prstGeom>
                    <a:solidFill>
                      <a:srgbClr val="8064A2">
                        <a:lumMod val="20000"/>
                        <a:lumOff val="80000"/>
                      </a:srgbClr>
                    </a:solidFill>
                  </p:spPr>
                  <p:txBody>
                    <a:bodyPr>
                      <a:normAutofit fontScale="92500"/>
                    </a:bodyPr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1500" b="1" i="1" dirty="0">
                          <a:solidFill>
                            <a:srgbClr val="FF0000"/>
                          </a:solidFill>
                        </a:rPr>
                        <a:t>Giving </a:t>
                      </a:r>
                      <a:r>
                        <a:rPr lang="en-GB" sz="1500" b="1" i="1" dirty="0" err="1">
                          <a:solidFill>
                            <a:srgbClr val="FF0000"/>
                          </a:solidFill>
                        </a:rPr>
                        <a:t>Informa</a:t>
                      </a:r>
                      <a:r>
                        <a:rPr lang="id-ID" sz="1500" b="1" i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500" b="1" i="1" dirty="0">
                          <a:solidFill>
                            <a:srgbClr val="FF0000"/>
                          </a:solidFill>
                        </a:rPr>
                        <a:t>ion</a:t>
                      </a:r>
                      <a:r>
                        <a:rPr lang="id-ID" sz="1500" b="1" i="1" dirty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id-ID" sz="1100" dirty="0">
                        <a:solidFill>
                          <a:srgbClr val="000000"/>
                        </a:solidFill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J</a:t>
                      </a:r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elas, sistematis, lengkap</a:t>
                      </a:r>
                      <a:endParaRPr lang="id-ID" sz="110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dirty="0" err="1" smtClean="0">
                          <a:solidFill>
                            <a:srgbClr val="000000"/>
                          </a:solidFill>
                        </a:rPr>
                        <a:t>Memelihara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 dirty="0" err="1" smtClean="0">
                          <a:solidFill>
                            <a:srgbClr val="000000"/>
                          </a:solidFill>
                        </a:rPr>
                        <a:t>fokus</a:t>
                      </a:r>
                      <a:endParaRPr lang="id-ID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  <a:defRPr/>
                      </a:pPr>
                      <a:r>
                        <a:rPr lang="id-ID" sz="11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Memberi kesempatan untuk memahami dan memberikan umpan balik</a:t>
                      </a: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8" name="Subtitle 2"/>
                    <p:cNvSpPr txBox="1">
                      <a:spLocks/>
                    </p:cNvSpPr>
                    <p:nvPr/>
                  </p:nvSpPr>
                  <p:spPr>
                    <a:xfrm>
                      <a:off x="6397949" y="24"/>
                      <a:ext cx="1873195" cy="1507600"/>
                    </a:xfrm>
                    <a:prstGeom prst="rect">
                      <a:avLst/>
                    </a:prstGeom>
                    <a:solidFill>
                      <a:srgbClr val="8064A2">
                        <a:lumMod val="20000"/>
                        <a:lumOff val="80000"/>
                      </a:srgbClr>
                    </a:solidFill>
                  </p:spPr>
                  <p:txBody>
                    <a:bodyPr>
                      <a:normAutofit/>
                    </a:bodyPr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1600" b="1" i="1" dirty="0" err="1">
                          <a:solidFill>
                            <a:srgbClr val="FF0000"/>
                          </a:solidFill>
                        </a:rPr>
                        <a:t>Sumarizing</a:t>
                      </a:r>
                      <a:endParaRPr lang="id-ID" sz="1200" dirty="0">
                        <a:solidFill>
                          <a:prstClr val="black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Menyimpulkan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isi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</a:rPr>
                        <a:t>pembicaraan</a:t>
                      </a:r>
                      <a:r>
                        <a:rPr lang="id-ID" sz="1100" dirty="0">
                          <a:solidFill>
                            <a:srgbClr val="000000"/>
                          </a:solidFill>
                        </a:rPr>
                        <a:t> &amp; tindak lanjut</a:t>
                      </a: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marL="180340" indent="-180340"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</a:rPr>
                        <a:t>M</a:t>
                      </a:r>
                      <a:r>
                        <a:rPr lang="id-ID" sz="1100" dirty="0">
                          <a:solidFill>
                            <a:srgbClr val="000000"/>
                          </a:solidFill>
                        </a:rPr>
                        <a:t>enawarkan bantuan yang </a:t>
                      </a:r>
                      <a:r>
                        <a:rPr lang="id-ID" sz="1100">
                          <a:solidFill>
                            <a:srgbClr val="000000"/>
                          </a:solidFill>
                        </a:rPr>
                        <a:t>bisa diberikan</a:t>
                      </a:r>
                      <a:endParaRPr lang="id-ID" sz="1100" dirty="0">
                        <a:solidFill>
                          <a:srgbClr val="000000"/>
                        </a:solidFill>
                      </a:endParaRPr>
                    </a:p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80340" algn="l"/>
                        </a:tabLst>
                        <a:defRPr/>
                      </a:pPr>
                      <a:endParaRPr lang="id-ID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152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8272854" cy="1059328"/>
                    <a:chOff x="0" y="0"/>
                    <a:chExt cx="8272854" cy="1059328"/>
                  </a:xfrm>
                </p:grpSpPr>
                <p:sp>
                  <p:nvSpPr>
                    <p:cNvPr id="18" name="Title 1"/>
                    <p:cNvSpPr txBox="1">
                      <a:spLocks/>
                    </p:cNvSpPr>
                    <p:nvPr/>
                  </p:nvSpPr>
                  <p:spPr>
                    <a:xfrm>
                      <a:off x="2657910" y="307"/>
                      <a:ext cx="2231959" cy="506023"/>
                    </a:xfrm>
                    <a:prstGeom prst="rect">
                      <a:avLst/>
                    </a:prstGeom>
                    <a:solidFill>
                      <a:srgbClr val="9BBB59">
                        <a:lumMod val="40000"/>
                        <a:lumOff val="60000"/>
                      </a:srgbClr>
                    </a:solidFill>
                  </p:spPr>
                  <p:txBody>
                    <a:bodyPr anchor="ctr">
                      <a:normAutofit fontScale="92500" lnSpcReduction="10000"/>
                    </a:bodyPr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2500" b="1" i="1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GB" sz="2000" i="1">
                          <a:solidFill>
                            <a:srgbClr val="000000"/>
                          </a:solidFill>
                        </a:rPr>
                        <a:t>NDERSTANDING</a:t>
                      </a:r>
                      <a:endParaRPr lang="id-ID" sz="1200">
                        <a:solidFill>
                          <a:prstClr val="black"/>
                        </a:solidFill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19" name="Title 1"/>
                    <p:cNvSpPr txBox="1">
                      <a:spLocks/>
                    </p:cNvSpPr>
                    <p:nvPr/>
                  </p:nvSpPr>
                  <p:spPr>
                    <a:xfrm>
                      <a:off x="5274032" y="31715"/>
                      <a:ext cx="2998700" cy="506023"/>
                    </a:xfrm>
                    <a:prstGeom prst="rect">
                      <a:avLst/>
                    </a:prstGeom>
                    <a:solidFill>
                      <a:srgbClr val="9BBB59">
                        <a:lumMod val="40000"/>
                        <a:lumOff val="60000"/>
                      </a:srgbClr>
                    </a:solidFill>
                  </p:spPr>
                  <p:txBody>
                    <a:bodyPr anchor="ctr">
                      <a:normAutofit fontScale="92500" lnSpcReduction="10000"/>
                    </a:bodyPr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2500" b="1" i="1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GB" sz="2000" i="1">
                          <a:solidFill>
                            <a:srgbClr val="000000"/>
                          </a:solidFill>
                        </a:rPr>
                        <a:t>ACILITATING</a:t>
                      </a:r>
                      <a:endParaRPr lang="id-ID" sz="1200">
                        <a:solidFill>
                          <a:prstClr val="black"/>
                        </a:solidFill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20" name="Right Arrow 19"/>
                    <p:cNvSpPr/>
                    <p:nvPr/>
                  </p:nvSpPr>
                  <p:spPr>
                    <a:xfrm>
                      <a:off x="2328531" y="85060"/>
                      <a:ext cx="287655" cy="369570"/>
                    </a:xfrm>
                    <a:prstGeom prst="rightArrow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d-ID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" name="Right Arrow 20"/>
                    <p:cNvSpPr/>
                    <p:nvPr/>
                  </p:nvSpPr>
                  <p:spPr>
                    <a:xfrm>
                      <a:off x="4922875" y="106325"/>
                      <a:ext cx="287655" cy="369570"/>
                    </a:xfrm>
                    <a:prstGeom prst="rightArrow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d-ID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Down Arrow 21"/>
                    <p:cNvSpPr/>
                    <p:nvPr/>
                  </p:nvSpPr>
                  <p:spPr>
                    <a:xfrm>
                      <a:off x="2020186" y="616688"/>
                      <a:ext cx="3369945" cy="359410"/>
                    </a:xfrm>
                    <a:prstGeom prst="downArrow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id-ID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21532" name="Straight Arrow Connector 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8586" y="489098"/>
                      <a:ext cx="0" cy="570230"/>
                    </a:xfrm>
                    <a:prstGeom prst="straightConnector1">
                      <a:avLst/>
                    </a:prstGeom>
                    <a:noFill/>
                    <a:ln w="76200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533" name="Straight Arrow Connector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77247" y="531628"/>
                      <a:ext cx="0" cy="493395"/>
                    </a:xfrm>
                    <a:prstGeom prst="straightConnector1">
                      <a:avLst/>
                    </a:prstGeom>
                    <a:noFill/>
                    <a:ln w="76200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</p:grp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d-ID" altLang="id-ID" sz="1800" smtClean="0">
              <a:solidFill>
                <a:srgbClr val="FFFFFF"/>
              </a:solidFill>
            </a:endParaRPr>
          </a:p>
        </p:txBody>
      </p:sp>
      <p:grpSp>
        <p:nvGrpSpPr>
          <p:cNvPr id="34" name="Rectangle 2"/>
          <p:cNvGrpSpPr>
            <a:grpSpLocks/>
          </p:cNvGrpSpPr>
          <p:nvPr/>
        </p:nvGrpSpPr>
        <p:grpSpPr bwMode="auto">
          <a:xfrm>
            <a:off x="-76200" y="0"/>
            <a:ext cx="9259888" cy="1508760"/>
            <a:chOff x="-38" y="-23"/>
            <a:chExt cx="5833" cy="1375"/>
          </a:xfrm>
          <a:solidFill>
            <a:srgbClr val="C00000"/>
          </a:solidFill>
        </p:grpSpPr>
        <p:pic>
          <p:nvPicPr>
            <p:cNvPr id="35" name="Rectangl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23"/>
              <a:ext cx="5833" cy="1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1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6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28600" y="228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defRPr/>
            </a:pPr>
            <a:r>
              <a:rPr lang="id-ID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 PIKIR                       </a:t>
            </a:r>
            <a:r>
              <a:rPr lang="id-ID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CONVERSATION</a:t>
            </a:r>
            <a:endParaRPr lang="en-US" sz="4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/>
          <p:cNvSpPr>
            <a:spLocks noGrp="1"/>
          </p:cNvSpPr>
          <p:nvPr/>
        </p:nvSpPr>
        <p:spPr>
          <a:xfrm>
            <a:off x="0" y="33758188"/>
            <a:ext cx="2147483647" cy="2147483647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i="1" dirty="0">
                <a:solidFill>
                  <a:srgbClr val="FF0000"/>
                </a:solidFill>
              </a:rPr>
              <a:t>Building Rapport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err="1">
                <a:solidFill>
                  <a:srgbClr val="00B050"/>
                </a:solidFill>
                <a:latin typeface="Times New Roman"/>
                <a:ea typeface="Calibri"/>
              </a:rPr>
              <a:t>Hangat</a:t>
            </a:r>
            <a:r>
              <a:rPr lang="en-GB" sz="1600" b="1" dirty="0">
                <a:solidFill>
                  <a:srgbClr val="00B050"/>
                </a:solidFill>
                <a:latin typeface="Times New Roman"/>
                <a:ea typeface="Calibri"/>
              </a:rPr>
              <a:t> &amp; Yakin </a:t>
            </a:r>
            <a:endParaRPr lang="id-ID" sz="1200" dirty="0">
              <a:solidFill>
                <a:srgbClr val="00B050"/>
              </a:solidFill>
              <a:latin typeface="Times New Roman"/>
              <a:ea typeface="Calibri"/>
            </a:endParaRP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id-ID" sz="1300" i="1" dirty="0">
                <a:solidFill>
                  <a:srgbClr val="000000"/>
                </a:solidFill>
              </a:rPr>
              <a:t>Positive </a:t>
            </a:r>
            <a:r>
              <a:rPr lang="en-GB" sz="1300" i="1" dirty="0">
                <a:solidFill>
                  <a:srgbClr val="000000"/>
                </a:solidFill>
              </a:rPr>
              <a:t>Emotion             </a:t>
            </a:r>
            <a:endParaRPr lang="id-ID" sz="1100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en-GB" sz="1300" dirty="0" err="1">
                <a:solidFill>
                  <a:srgbClr val="000000"/>
                </a:solidFill>
              </a:rPr>
              <a:t>Menarik</a:t>
            </a:r>
            <a:r>
              <a:rPr lang="en-GB" sz="1300" dirty="0">
                <a:solidFill>
                  <a:srgbClr val="000000"/>
                </a:solidFill>
              </a:rPr>
              <a:t> </a:t>
            </a:r>
            <a:r>
              <a:rPr lang="en-GB" sz="1300" dirty="0" err="1">
                <a:solidFill>
                  <a:srgbClr val="000000"/>
                </a:solidFill>
              </a:rPr>
              <a:t>minat</a:t>
            </a:r>
            <a:r>
              <a:rPr lang="id-ID" sz="11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1300" dirty="0">
                <a:solidFill>
                  <a:srgbClr val="000000"/>
                </a:solidFill>
              </a:rPr>
              <a:t>or</a:t>
            </a:r>
            <a:r>
              <a:rPr lang="id-ID" sz="1300" dirty="0">
                <a:solidFill>
                  <a:srgbClr val="000000"/>
                </a:solidFill>
              </a:rPr>
              <a:t>an</a:t>
            </a:r>
            <a:r>
              <a:rPr lang="en-GB" sz="1300" dirty="0">
                <a:solidFill>
                  <a:srgbClr val="000000"/>
                </a:solidFill>
              </a:rPr>
              <a:t>g lain </a:t>
            </a:r>
            <a:endParaRPr lang="id-ID" sz="1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en-GB" sz="1300" dirty="0" err="1">
                <a:solidFill>
                  <a:srgbClr val="000000"/>
                </a:solidFill>
              </a:rPr>
              <a:t>Tujuan</a:t>
            </a:r>
            <a:r>
              <a:rPr lang="en-GB" sz="1300" dirty="0">
                <a:solidFill>
                  <a:srgbClr val="000000"/>
                </a:solidFill>
              </a:rPr>
              <a:t> </a:t>
            </a:r>
            <a:r>
              <a:rPr lang="en-GB" sz="1300" dirty="0" err="1">
                <a:solidFill>
                  <a:srgbClr val="000000"/>
                </a:solidFill>
              </a:rPr>
              <a:t>percakapan</a:t>
            </a:r>
            <a:endParaRPr lang="id-ID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2" name="Subtitle 2"/>
          <p:cNvSpPr>
            <a:spLocks noGrp="1"/>
          </p:cNvSpPr>
          <p:nvPr/>
        </p:nvSpPr>
        <p:spPr>
          <a:xfrm>
            <a:off x="460375" y="4014788"/>
            <a:ext cx="2019300" cy="1296987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i="1" dirty="0">
                <a:solidFill>
                  <a:srgbClr val="FF0000"/>
                </a:solidFill>
              </a:rPr>
              <a:t>Building Rapport</a:t>
            </a: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id-ID" sz="1300" dirty="0">
                <a:solidFill>
                  <a:srgbClr val="000000"/>
                </a:solidFill>
              </a:rPr>
              <a:t>Tenang</a:t>
            </a: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id-ID" sz="1300" dirty="0">
                <a:solidFill>
                  <a:srgbClr val="000000"/>
                </a:solidFill>
              </a:rPr>
              <a:t>Hangat &amp; </a:t>
            </a:r>
            <a:r>
              <a:rPr lang="id-ID" sz="1300" dirty="0" smtClean="0">
                <a:solidFill>
                  <a:srgbClr val="000000"/>
                </a:solidFill>
              </a:rPr>
              <a:t>yakin </a:t>
            </a:r>
            <a:r>
              <a:rPr lang="id-ID" sz="1300" dirty="0">
                <a:solidFill>
                  <a:srgbClr val="000000"/>
                </a:solidFill>
              </a:rPr>
              <a:t>(SSS)</a:t>
            </a: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id-ID" sz="1300" dirty="0">
                <a:solidFill>
                  <a:srgbClr val="000000"/>
                </a:solidFill>
              </a:rPr>
              <a:t>Bahasa </a:t>
            </a:r>
            <a:r>
              <a:rPr lang="id-ID" sz="1300" dirty="0" smtClean="0">
                <a:solidFill>
                  <a:srgbClr val="000000"/>
                </a:solidFill>
              </a:rPr>
              <a:t>tubuh </a:t>
            </a:r>
            <a:r>
              <a:rPr lang="id-ID" sz="1300" dirty="0">
                <a:solidFill>
                  <a:srgbClr val="000000"/>
                </a:solidFill>
              </a:rPr>
              <a:t>t</a:t>
            </a:r>
            <a:r>
              <a:rPr lang="id-ID" sz="1300" dirty="0" smtClean="0">
                <a:solidFill>
                  <a:srgbClr val="000000"/>
                </a:solidFill>
              </a:rPr>
              <a:t>erbuka</a:t>
            </a:r>
            <a:endParaRPr lang="id-ID" sz="1300" dirty="0">
              <a:solidFill>
                <a:srgbClr val="000000"/>
              </a:solidFill>
            </a:endParaRPr>
          </a:p>
          <a:p>
            <a:pPr marL="185738" indent="-185738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id-ID" sz="1300" dirty="0">
                <a:solidFill>
                  <a:srgbClr val="000000"/>
                </a:solidFill>
                <a:ea typeface="Calibri"/>
                <a:cs typeface="Times New Roman"/>
              </a:rPr>
              <a:t>Fokus pada orang lain</a:t>
            </a:r>
            <a:endParaRPr lang="id-ID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3" name="Title 1"/>
          <p:cNvSpPr>
            <a:spLocks noGrp="1"/>
          </p:cNvSpPr>
          <p:nvPr/>
        </p:nvSpPr>
        <p:spPr>
          <a:xfrm>
            <a:off x="460375" y="3048000"/>
            <a:ext cx="2232025" cy="46037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anchor="ctr">
            <a:normAutofit fontScale="92500" lnSpcReduction="10000"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500" b="1" i="1" dirty="0">
                <a:solidFill>
                  <a:srgbClr val="FF0000"/>
                </a:solidFill>
              </a:rPr>
              <a:t>C</a:t>
            </a:r>
            <a:r>
              <a:rPr lang="en-GB" sz="2000" i="1" dirty="0">
                <a:solidFill>
                  <a:srgbClr val="000000"/>
                </a:solidFill>
              </a:rPr>
              <a:t>ONNECTING</a:t>
            </a:r>
            <a:endParaRPr lang="id-ID" sz="1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949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-20151026-WA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05475"/>
            <a:ext cx="243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0200"/>
            <a:ext cx="9144000" cy="289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8800" i="1" dirty="0" smtClean="0">
                <a:solidFill>
                  <a:prstClr val="white"/>
                </a:solidFill>
                <a:latin typeface="Berlin Sans FB Demi" panose="020E0802020502020306" pitchFamily="34" charset="0"/>
              </a:rPr>
              <a:t>SERVICE SKILLS </a:t>
            </a:r>
            <a:endParaRPr lang="id-ID" sz="8800" i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-20151026-WA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05475"/>
            <a:ext cx="243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0200"/>
            <a:ext cx="9144000" cy="289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Service Skills 1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Building Rapport</a:t>
            </a:r>
          </a:p>
        </p:txBody>
      </p:sp>
    </p:spTree>
    <p:extLst>
      <p:ext uri="{BB962C8B-B14F-4D97-AF65-F5344CB8AC3E}">
        <p14:creationId xmlns:p14="http://schemas.microsoft.com/office/powerpoint/2010/main" val="526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886200" cy="33528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defRPr/>
            </a:pPr>
            <a:r>
              <a:rPr lang="id-ID" altLang="id-ID" sz="2500" dirty="0" smtClean="0">
                <a:solidFill>
                  <a:srgbClr val="002060"/>
                </a:solidFill>
              </a:rPr>
              <a:t>Membangun hubungan dengan orang lain </a:t>
            </a:r>
          </a:p>
          <a:p>
            <a:pPr eaLnBrk="1" hangingPunct="1">
              <a:buClr>
                <a:srgbClr val="008000"/>
              </a:buClr>
              <a:defRPr/>
            </a:pPr>
            <a:r>
              <a:rPr lang="id-ID" altLang="id-ID" sz="2500" b="1" dirty="0" smtClean="0">
                <a:solidFill>
                  <a:srgbClr val="002060"/>
                </a:solidFill>
              </a:rPr>
              <a:t>Hasil : </a:t>
            </a:r>
            <a:r>
              <a:rPr lang="id-ID" altLang="id-ID" sz="2500" dirty="0" smtClean="0">
                <a:solidFill>
                  <a:srgbClr val="002060"/>
                </a:solidFill>
              </a:rPr>
              <a:t>membangun kepercayaan, pengertian, menghargai perasaan satu sama lain, harmonisasi dan kerjasama.</a:t>
            </a:r>
          </a:p>
          <a:p>
            <a:pPr marL="0" indent="0" eaLnBrk="1" hangingPunct="1">
              <a:buClr>
                <a:srgbClr val="008000"/>
              </a:buClr>
              <a:buFont typeface="Arial" charset="0"/>
              <a:buNone/>
              <a:defRPr/>
            </a:pPr>
            <a:endParaRPr lang="en-US" altLang="id-ID" sz="25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en-US" altLang="id-ID" sz="2500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BUILDING RAPPORT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5720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 txBox="1">
            <a:spLocks noChangeArrowheads="1"/>
          </p:cNvSpPr>
          <p:nvPr/>
        </p:nvSpPr>
        <p:spPr bwMode="auto">
          <a:xfrm>
            <a:off x="228600" y="49530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8000"/>
              </a:buClr>
            </a:pPr>
            <a:r>
              <a:rPr lang="id-ID" altLang="id-ID" sz="2500" dirty="0" smtClean="0">
                <a:solidFill>
                  <a:srgbClr val="002060"/>
                </a:solidFill>
              </a:rPr>
              <a:t>Melalui dialog dan bahasa tubuh berupaya </a:t>
            </a:r>
            <a:r>
              <a:rPr lang="id-ID" altLang="id-ID" sz="2500" i="1" dirty="0" smtClean="0">
                <a:solidFill>
                  <a:srgbClr val="002060"/>
                </a:solidFill>
              </a:rPr>
              <a:t>Pacing </a:t>
            </a:r>
            <a:r>
              <a:rPr lang="id-ID" altLang="id-ID" sz="2500" dirty="0" smtClean="0">
                <a:solidFill>
                  <a:srgbClr val="002060"/>
                </a:solidFill>
              </a:rPr>
              <a:t>(menyelaraskan) dan </a:t>
            </a:r>
            <a:r>
              <a:rPr lang="id-ID" altLang="id-ID" sz="2500" i="1" dirty="0" smtClean="0">
                <a:solidFill>
                  <a:srgbClr val="002060"/>
                </a:solidFill>
              </a:rPr>
              <a:t>Leading </a:t>
            </a:r>
            <a:r>
              <a:rPr lang="id-ID" altLang="id-ID" sz="2500" dirty="0" smtClean="0">
                <a:solidFill>
                  <a:srgbClr val="002060"/>
                </a:solidFill>
              </a:rPr>
              <a:t>(menggiring ke tujuan)</a:t>
            </a:r>
          </a:p>
          <a:p>
            <a:pPr marL="0" indent="0" fontAlgn="base">
              <a:spcAft>
                <a:spcPct val="0"/>
              </a:spcAft>
              <a:buClr>
                <a:srgbClr val="008000"/>
              </a:buClr>
              <a:buFont typeface="Arial" charset="0"/>
              <a:buNone/>
            </a:pPr>
            <a:endParaRPr lang="en-US" altLang="id-ID" sz="2500" dirty="0" smtClean="0">
              <a:solidFill>
                <a:srgbClr val="002060"/>
              </a:solidFill>
            </a:endParaRPr>
          </a:p>
          <a:p>
            <a:pPr fontAlgn="base"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</a:pPr>
            <a:r>
              <a:rPr lang="en-US" altLang="id-ID" sz="2500" dirty="0" smtClean="0">
                <a:solidFill>
                  <a:srgbClr val="00206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20382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3528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0"/>
            <a:ext cx="44958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GB" sz="4000" b="1" dirty="0" smtClean="0">
                <a:solidFill>
                  <a:prstClr val="white"/>
                </a:solidFill>
                <a:latin typeface="Tahoma" pitchFamily="34" charset="0"/>
              </a:rPr>
              <a:t>NILAI</a:t>
            </a:r>
            <a:r>
              <a:rPr lang="id-ID" sz="4000" b="1" dirty="0" smtClean="0">
                <a:solidFill>
                  <a:prstClr val="white"/>
                </a:solidFill>
                <a:latin typeface="Tahoma" pitchFamily="34" charset="0"/>
              </a:rPr>
              <a:t> &amp; MAKNA KERJA</a:t>
            </a:r>
            <a:endParaRPr lang="en-US" sz="4000" b="1" dirty="0" smtClean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24000" cy="628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21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313488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ardrop 6"/>
          <p:cNvSpPr/>
          <p:nvPr/>
        </p:nvSpPr>
        <p:spPr>
          <a:xfrm rot="2700000">
            <a:off x="849313" y="3059113"/>
            <a:ext cx="2705100" cy="2705100"/>
          </a:xfrm>
          <a:prstGeom prst="teardrop">
            <a:avLst>
              <a:gd name="adj" fmla="val 100000"/>
            </a:avLst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939800" y="3149600"/>
            <a:ext cx="2524125" cy="2524125"/>
            <a:chOff x="2192534" y="1111184"/>
            <a:chExt cx="2524276" cy="2524729"/>
          </a:xfrm>
        </p:grpSpPr>
        <p:sp>
          <p:nvSpPr>
            <p:cNvPr id="9" name="Oval 8"/>
            <p:cNvSpPr/>
            <p:nvPr/>
          </p:nvSpPr>
          <p:spPr>
            <a:xfrm>
              <a:off x="2192534" y="1111184"/>
              <a:ext cx="2524276" cy="252472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5"/>
            <p:cNvSpPr/>
            <p:nvPr/>
          </p:nvSpPr>
          <p:spPr>
            <a:xfrm>
              <a:off x="2303666" y="1471633"/>
              <a:ext cx="2209932" cy="1803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30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GESTURES</a:t>
              </a:r>
            </a:p>
          </p:txBody>
        </p:sp>
      </p:grpSp>
      <p:graphicFrame>
        <p:nvGraphicFramePr>
          <p:cNvPr id="15" name="Group 166"/>
          <p:cNvGraphicFramePr>
            <a:graphicFrameLocks noGrp="1"/>
          </p:cNvGraphicFramePr>
          <p:nvPr>
            <p:ph idx="1"/>
          </p:nvPr>
        </p:nvGraphicFramePr>
        <p:xfrm>
          <a:off x="4572000" y="3057525"/>
          <a:ext cx="3810000" cy="21971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96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KONTAK MATA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EKSPRESI WAJAH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SENYUM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ANTUSIASME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BAHASA TUBUH TERBUKA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595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BUILDING RAPPORT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459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11207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95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ardrop 5"/>
          <p:cNvSpPr/>
          <p:nvPr/>
        </p:nvSpPr>
        <p:spPr>
          <a:xfrm rot="2700000">
            <a:off x="704850" y="2914650"/>
            <a:ext cx="2698750" cy="2698750"/>
          </a:xfrm>
          <a:prstGeom prst="teardrop">
            <a:avLst>
              <a:gd name="adj" fmla="val 100000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792163" y="2968625"/>
            <a:ext cx="2524125" cy="2524125"/>
            <a:chOff x="3587268" y="1111184"/>
            <a:chExt cx="2524998" cy="2524729"/>
          </a:xfrm>
        </p:grpSpPr>
        <p:sp>
          <p:nvSpPr>
            <p:cNvPr id="8" name="Oval 7"/>
            <p:cNvSpPr/>
            <p:nvPr/>
          </p:nvSpPr>
          <p:spPr>
            <a:xfrm>
              <a:off x="3587268" y="1111184"/>
              <a:ext cx="2524998" cy="252472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5"/>
            <p:cNvSpPr/>
            <p:nvPr/>
          </p:nvSpPr>
          <p:spPr>
            <a:xfrm>
              <a:off x="3947755" y="1471633"/>
              <a:ext cx="1972357" cy="1803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35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SELF CONTROL</a:t>
              </a:r>
            </a:p>
          </p:txBody>
        </p:sp>
      </p:grpSp>
      <p:graphicFrame>
        <p:nvGraphicFramePr>
          <p:cNvPr id="10" name="Group 166"/>
          <p:cNvGraphicFramePr>
            <a:graphicFrameLocks noGrp="1"/>
          </p:cNvGraphicFramePr>
          <p:nvPr>
            <p:ph idx="1"/>
          </p:nvPr>
        </p:nvGraphicFramePr>
        <p:xfrm>
          <a:off x="4495800" y="3581400"/>
          <a:ext cx="3810000" cy="1800225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9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TENANG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SADAR PENUH HADIR UTUH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MENGELOLA DIRI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RESPIRATORY RELAXATION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5617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BUILDING RAPPORT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561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703388"/>
            <a:ext cx="112236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28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ardrop 5"/>
          <p:cNvSpPr/>
          <p:nvPr/>
        </p:nvSpPr>
        <p:spPr>
          <a:xfrm rot="2700000">
            <a:off x="704850" y="2914650"/>
            <a:ext cx="2698750" cy="2698750"/>
          </a:xfrm>
          <a:prstGeom prst="teardrop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792163" y="2968625"/>
            <a:ext cx="2524125" cy="2524125"/>
            <a:chOff x="3587268" y="1111184"/>
            <a:chExt cx="2524998" cy="2524729"/>
          </a:xfrm>
        </p:grpSpPr>
        <p:sp>
          <p:nvSpPr>
            <p:cNvPr id="8" name="Oval 7"/>
            <p:cNvSpPr/>
            <p:nvPr/>
          </p:nvSpPr>
          <p:spPr>
            <a:xfrm>
              <a:off x="3587268" y="1111184"/>
              <a:ext cx="2524998" cy="25247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5"/>
            <p:cNvSpPr/>
            <p:nvPr/>
          </p:nvSpPr>
          <p:spPr>
            <a:xfrm>
              <a:off x="3587268" y="1368421"/>
              <a:ext cx="2524998" cy="1803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3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ISI PEMBICARAAN</a:t>
              </a:r>
              <a:endParaRPr lang="id-ID" sz="3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10" name="Group 1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98652"/>
              </p:ext>
            </p:extLst>
          </p:nvPr>
        </p:nvGraphicFramePr>
        <p:xfrm>
          <a:off x="4191000" y="2286000"/>
          <a:ext cx="4495800" cy="3507105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39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Pilih topik pembicaraan yang ringan dan netral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Sesuaikan dengan minat pelanggan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Tidak menggosip/berbicara negatif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Menyapa dengan sebutan yang formal jika tidak kenal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Menyapa dengan nama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Kembangkan humor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D6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17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BUILDING RAPPORT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0853"/>
            <a:ext cx="1094351" cy="13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49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-20151026-WA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05475"/>
            <a:ext cx="243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0200"/>
            <a:ext cx="9144000" cy="289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Service Skills 2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23790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OPEN QUESTIONS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3654425" y="2139950"/>
            <a:ext cx="53371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Pertanyaan yang jawabannya bukan ya atau tidak namun memberikan kesempatan pelanggan untuk menjelaskan secara terbuka dan luas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 err="1" smtClean="0">
                <a:solidFill>
                  <a:prstClr val="black"/>
                </a:solidFill>
              </a:rPr>
              <a:t>Pertanyaan</a:t>
            </a:r>
            <a:r>
              <a:rPr lang="id-ID" altLang="id-ID" sz="2000" dirty="0" smtClean="0">
                <a:solidFill>
                  <a:prstClr val="black"/>
                </a:solidFill>
              </a:rPr>
              <a:t> terbuka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mengundang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id-ID" altLang="id-ID" sz="2000" dirty="0" smtClean="0">
                <a:solidFill>
                  <a:prstClr val="black"/>
                </a:solidFill>
              </a:rPr>
              <a:t>lawan bicara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untuk</a:t>
            </a:r>
            <a:r>
              <a:rPr lang="id-ID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melakukan</a:t>
            </a:r>
            <a:r>
              <a:rPr lang="en-US" altLang="id-ID" sz="2000" dirty="0" smtClean="0">
                <a:solidFill>
                  <a:prstClr val="black"/>
                </a:solidFill>
              </a:rPr>
              <a:t> 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percakapan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dan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menentukan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sifat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dan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jumlah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informasi</a:t>
            </a:r>
            <a:r>
              <a:rPr lang="en-US" altLang="id-ID" sz="2000" dirty="0" smtClean="0">
                <a:solidFill>
                  <a:prstClr val="black"/>
                </a:solidFill>
              </a:rPr>
              <a:t> yang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diberikan</a:t>
            </a:r>
            <a:r>
              <a:rPr lang="en-US" altLang="id-ID" sz="2000" dirty="0" smtClean="0">
                <a:solidFill>
                  <a:prstClr val="black"/>
                </a:solidFill>
              </a:rPr>
              <a:t>.  </a:t>
            </a: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d-ID" sz="2000" dirty="0" err="1" smtClean="0">
                <a:solidFill>
                  <a:prstClr val="black"/>
                </a:solidFill>
              </a:rPr>
              <a:t>Jawaban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memperlihatkan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id-ID" altLang="id-ID" sz="2000" dirty="0" smtClean="0">
                <a:solidFill>
                  <a:prstClr val="black"/>
                </a:solidFill>
              </a:rPr>
              <a:t>hal yang dianggap penting,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lebih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mudah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dijawab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en-US" altLang="id-ID" sz="2000" dirty="0" err="1" smtClean="0">
                <a:solidFill>
                  <a:prstClr val="black"/>
                </a:solidFill>
              </a:rPr>
              <a:t>dan</a:t>
            </a:r>
            <a:r>
              <a:rPr lang="en-US" altLang="id-ID" sz="2000" dirty="0" smtClean="0">
                <a:solidFill>
                  <a:prstClr val="black"/>
                </a:solidFill>
              </a:rPr>
              <a:t> </a:t>
            </a:r>
            <a:r>
              <a:rPr lang="id-ID" altLang="id-ID" sz="2000" dirty="0" smtClean="0">
                <a:solidFill>
                  <a:prstClr val="black"/>
                </a:solidFill>
              </a:rPr>
              <a:t>tidak mengancam lawan bicara.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39950"/>
            <a:ext cx="330358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41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72213"/>
            <a:ext cx="1096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1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id-ID" sz="4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OPEN QUESTIONS</a:t>
            </a:r>
            <a:endParaRPr lang="en-US" sz="45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3654425" y="2139950"/>
            <a:ext cx="533717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altLang="id-ID" sz="2000" b="1" dirty="0" smtClean="0">
                <a:solidFill>
                  <a:prstClr val="black"/>
                </a:solidFill>
              </a:rPr>
              <a:t>Manfaat pertanyaan terbuka 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Membuat kita mengenal pelanggan dan kebutuhannya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Memberikan kesempatan bagi pelanggan untuk menyampaikan pemikiran/perasaan yang dapat mengarah pada penciptaan pengalaman positif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d-ID" altLang="id-ID" sz="20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altLang="id-ID" sz="2000" b="1" dirty="0" smtClean="0">
                <a:solidFill>
                  <a:prstClr val="black"/>
                </a:solidFill>
              </a:rPr>
              <a:t>Contoh :</a:t>
            </a:r>
          </a:p>
          <a:p>
            <a:pPr marL="12001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Mohon anda jelaskan....</a:t>
            </a:r>
          </a:p>
          <a:p>
            <a:pPr marL="12001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Bagaimana situasinya....</a:t>
            </a:r>
          </a:p>
          <a:p>
            <a:pPr marL="12001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altLang="id-ID" sz="2000" dirty="0" smtClean="0">
                <a:solidFill>
                  <a:prstClr val="black"/>
                </a:solidFill>
              </a:rPr>
              <a:t>Boleh saya tahu yang anda maksud...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altLang="id-ID" dirty="0" smtClean="0">
              <a:solidFill>
                <a:prstClr val="black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39950"/>
            <a:ext cx="330358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16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-20151026-WA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05475"/>
            <a:ext cx="243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0200"/>
            <a:ext cx="9144000" cy="289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000" i="1" dirty="0" smtClean="0">
                <a:solidFill>
                  <a:prstClr val="white"/>
                </a:solidFill>
                <a:latin typeface="Berlin Sans FB Demi" panose="020E0802020502020306" pitchFamily="34" charset="0"/>
              </a:rPr>
              <a:t>Service Skills 3 </a:t>
            </a:r>
            <a:r>
              <a:rPr lang="id-ID" sz="5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:</a:t>
            </a:r>
          </a:p>
          <a:p>
            <a:pPr algn="ctr">
              <a:defRPr/>
            </a:pPr>
            <a:r>
              <a:rPr lang="id-ID" sz="5000" i="1" dirty="0">
                <a:solidFill>
                  <a:prstClr val="white"/>
                </a:solidFill>
                <a:latin typeface="Berlin Sans FB Demi" panose="020E0802020502020306" pitchFamily="34" charset="0"/>
              </a:rPr>
              <a:t>EMPHATIC LISTENING</a:t>
            </a:r>
          </a:p>
        </p:txBody>
      </p:sp>
    </p:spTree>
    <p:extLst>
      <p:ext uri="{BB962C8B-B14F-4D97-AF65-F5344CB8AC3E}">
        <p14:creationId xmlns:p14="http://schemas.microsoft.com/office/powerpoint/2010/main" val="17745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3962400" y="2590800"/>
            <a:ext cx="46482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M</a:t>
            </a:r>
            <a:r>
              <a:rPr lang="id-ID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erupakan keterampilan dasar yang melandasi kemampuan seseorang untuk melayani orang lain.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250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Kualitas seorang </a:t>
            </a:r>
            <a:r>
              <a:rPr lang="id-ID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pemberi layanan </a:t>
            </a:r>
            <a:r>
              <a:rPr lang="en-US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ditentukan oleh sejauhmana ia mampu mendengarkan </a:t>
            </a:r>
            <a:r>
              <a:rPr lang="id-ID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pelanggan.</a:t>
            </a:r>
            <a:endParaRPr lang="en-US" altLang="id-ID" sz="250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9699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917575"/>
            <a:ext cx="8153400" cy="14382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d-ID" altLang="id-ID" sz="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45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EMPHATIC LISTENING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d-ID" sz="1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701" name="Picture 4" descr="D:\MOTEKAR\BAPPENAS\go for it fire banner FIX\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952750"/>
            <a:ext cx="31718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228600" y="2286000"/>
            <a:ext cx="4457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33400" indent="-5334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Kita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menganggap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orang lain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penting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dan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berharga</a:t>
            </a:r>
            <a:endParaRPr lang="id-ID" altLang="id-ID" sz="2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ita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memperhatikan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perasaan-perasaannya</a:t>
            </a:r>
            <a:endParaRPr lang="id-ID" altLang="id-ID" sz="2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ita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sungguh-sungguh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menghargai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k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ehadirannya</a:t>
            </a:r>
            <a:endParaRPr lang="id-ID" altLang="id-ID" sz="2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ita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menerima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dan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tidak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menilai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apa</a:t>
            </a:r>
            <a:r>
              <a:rPr lang="en-US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yang</a:t>
            </a:r>
            <a:r>
              <a:rPr lang="id-ID" altLang="id-ID" sz="2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id-ID" sz="25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dirasakannya</a:t>
            </a:r>
            <a:endParaRPr lang="en-US" altLang="id-ID" sz="2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1747" name="Picture 2" descr="IMG-20151026-WA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76800" y="2514600"/>
            <a:ext cx="3962400" cy="3962400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  <a:defRPr/>
            </a:pPr>
            <a:r>
              <a:rPr lang="id-ID" altLang="id-ID" sz="2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MANFAAT</a:t>
            </a:r>
          </a:p>
          <a:p>
            <a:pPr marL="457200" indent="-457200" algn="l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id-ID" altLang="id-ID" sz="26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prstClr val="white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Perasaan-perasaan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menyenangkan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berkurang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prstClr val="white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Mengakrabkan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prstClr val="white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id-ID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lain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153400" cy="14382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d-ID" altLang="id-ID" sz="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45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EMPHATIC LISTENING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d-ID" sz="1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569913" y="2286000"/>
            <a:ext cx="32400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5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MENGAPA SULIT?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25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65000"/>
              <a:buFontTx/>
              <a:buNone/>
            </a:pPr>
            <a:r>
              <a:rPr lang="en-US" altLang="id-ID" sz="2500" smtClean="0">
                <a:solidFill>
                  <a:srgbClr val="0070C0"/>
                </a:solidFill>
                <a:latin typeface="Arial" charset="0"/>
                <a:cs typeface="Arial" charset="0"/>
              </a:rPr>
              <a:t>Untuk bisa mendengar empati harus berada dalam suasana hati yang mau mendengarkan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d-ID" altLang="id-ID" sz="25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2771" name="Picture 2" descr="IMG-20151026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52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27513" y="2743200"/>
            <a:ext cx="4687887" cy="3581400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  <a:defRPr/>
            </a:pPr>
            <a:r>
              <a:rPr lang="id-ID" altLang="id-ID" sz="23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FAKTOR PENGHAMBAT</a:t>
            </a:r>
          </a:p>
          <a:p>
            <a:pPr marL="171450" indent="-171450" algn="l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id-ID" altLang="id-ID" sz="23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300" dirty="0" err="1">
                <a:solidFill>
                  <a:prstClr val="white"/>
                </a:solidFill>
              </a:rPr>
              <a:t>Tidak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dalam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suasana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hati</a:t>
            </a:r>
            <a:r>
              <a:rPr lang="en-US" sz="2300" dirty="0">
                <a:solidFill>
                  <a:prstClr val="white"/>
                </a:solidFill>
              </a:rPr>
              <a:t> yang </a:t>
            </a:r>
            <a:r>
              <a:rPr lang="en-US" sz="2300" dirty="0" err="1">
                <a:solidFill>
                  <a:prstClr val="white"/>
                </a:solidFill>
              </a:rPr>
              <a:t>mau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mendengarkan</a:t>
            </a:r>
            <a:endParaRPr lang="en-US" sz="2300" dirty="0">
              <a:solidFill>
                <a:prstClr val="white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300" dirty="0" err="1">
                <a:solidFill>
                  <a:prstClr val="white"/>
                </a:solidFill>
              </a:rPr>
              <a:t>Anggapan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bahwa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tidak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mempunyai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waktu</a:t>
            </a:r>
            <a:r>
              <a:rPr lang="en-US" sz="2300" dirty="0">
                <a:solidFill>
                  <a:prstClr val="white"/>
                </a:solidFill>
              </a:rPr>
              <a:t> yang </a:t>
            </a:r>
            <a:r>
              <a:rPr lang="en-US" sz="2300" dirty="0" err="1">
                <a:solidFill>
                  <a:prstClr val="white"/>
                </a:solidFill>
              </a:rPr>
              <a:t>cukup</a:t>
            </a:r>
            <a:endParaRPr lang="en-US" sz="2300" dirty="0">
              <a:solidFill>
                <a:prstClr val="white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300" dirty="0" err="1">
                <a:solidFill>
                  <a:prstClr val="white"/>
                </a:solidFill>
              </a:rPr>
              <a:t>Anggapan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bahwa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kita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terlalu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sibuk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65000"/>
              <a:buFont typeface="Arial" pitchFamily="34" charset="0"/>
              <a:buChar char="•"/>
              <a:defRPr/>
            </a:pPr>
            <a:r>
              <a:rPr lang="en-US" sz="2300" dirty="0" err="1">
                <a:solidFill>
                  <a:prstClr val="white"/>
                </a:solidFill>
              </a:rPr>
              <a:t>Mempunyai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masalah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>
                <a:solidFill>
                  <a:prstClr val="white"/>
                </a:solidFill>
              </a:rPr>
              <a:t>sendiri</a:t>
            </a:r>
            <a:r>
              <a:rPr lang="en-US" sz="2300" dirty="0">
                <a:solidFill>
                  <a:prstClr val="white"/>
                </a:solidFill>
              </a:rPr>
              <a:t> yang </a:t>
            </a:r>
            <a:r>
              <a:rPr lang="en-US" sz="2300" dirty="0" err="1">
                <a:solidFill>
                  <a:prstClr val="white"/>
                </a:solidFill>
              </a:rPr>
              <a:t>belum</a:t>
            </a:r>
            <a:r>
              <a:rPr lang="en-US" sz="2300" dirty="0">
                <a:solidFill>
                  <a:prstClr val="white"/>
                </a:solidFill>
              </a:rPr>
              <a:t> </a:t>
            </a:r>
            <a:r>
              <a:rPr lang="en-US" sz="2300" dirty="0" err="1" smtClean="0">
                <a:solidFill>
                  <a:prstClr val="white"/>
                </a:solidFill>
              </a:rPr>
              <a:t>terselesaikan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3400" y="917575"/>
            <a:ext cx="8153400" cy="14382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d-ID" altLang="id-ID" sz="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altLang="id-ID" sz="45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EMPHATIC LISTENING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d-ID" sz="12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4084</Words>
  <Application>Microsoft Office PowerPoint</Application>
  <PresentationFormat>On-screen Show (4:3)</PresentationFormat>
  <Paragraphs>876</Paragraphs>
  <Slides>110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110</vt:i4>
      </vt:variant>
    </vt:vector>
  </HeadingPairs>
  <TitlesOfParts>
    <vt:vector size="127" baseType="lpstr">
      <vt:lpstr>Office Theme</vt:lpstr>
      <vt:lpstr>1_Office Theme</vt:lpstr>
      <vt:lpstr>2_Office Theme</vt:lpstr>
      <vt:lpstr>6_Office Theme</vt:lpstr>
      <vt:lpstr>7_Office Theme</vt:lpstr>
      <vt:lpstr>8_Office Theme</vt:lpstr>
      <vt:lpstr>9_Office Theme</vt:lpstr>
      <vt:lpstr>10_Office Theme</vt:lpstr>
      <vt:lpstr>Textured</vt:lpstr>
      <vt:lpstr>3_Office Theme</vt:lpstr>
      <vt:lpstr>5_Office Theme</vt:lpstr>
      <vt:lpstr>1_Textured</vt:lpstr>
      <vt:lpstr>4_Office Theme</vt:lpstr>
      <vt:lpstr>2_Textured</vt:lpstr>
      <vt:lpstr>11_Office Theme</vt:lpstr>
      <vt:lpstr>12_Office Theme</vt:lpstr>
      <vt:lpstr>13_Office Theme</vt:lpstr>
      <vt:lpstr>PowerPoint Presentation</vt:lpstr>
      <vt:lpstr>PowerPoint Presentation</vt:lpstr>
      <vt:lpstr>PARADIGMA PELAYANAN</vt:lpstr>
      <vt:lpstr>PowerPoint Presentation</vt:lpstr>
      <vt:lpstr>PowerPoint Presentation</vt:lpstr>
      <vt:lpstr>PowerPoint Presentation</vt:lpstr>
      <vt:lpstr>PowerPoint Presentation</vt:lpstr>
      <vt:lpstr>DIMENSI PELAYANAN (Zeithaml &amp; Bitner, 1996)</vt:lpstr>
      <vt:lpstr>PowerPoint Presentation</vt:lpstr>
      <vt:lpstr>PowerPoint Presentation</vt:lpstr>
      <vt:lpstr>PowerPoint Presentation</vt:lpstr>
      <vt:lpstr>SIKAP KERJA POSITIF:   Ditampilkan dalam bentuk kesiapan melakukan tindakan kerja, bekerja, mengerjakan (sesuatu), dengan perasaan senang dan memuaskan.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KESAN PERTAMA</vt:lpstr>
      <vt:lpstr>KESIMPULAN</vt:lpstr>
      <vt:lpstr>PowerPoint Presentation</vt:lpstr>
      <vt:lpstr>DIMENSI FISIK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 PSIKOLOGIS</vt:lpstr>
      <vt:lpstr>PowerPoint Presentation</vt:lpstr>
      <vt:lpstr>PowerPoint Presentation</vt:lpstr>
      <vt:lpstr>PowerPoint Presentation</vt:lpstr>
      <vt:lpstr>ETIKA PELAYANAN</vt:lpstr>
      <vt:lpstr>ATTITUDES FOR SERVICES  (Membangun Sikap Melayani)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TIPE-TIPE  PELANGGAN </vt:lpstr>
      <vt:lpstr> TIPE PELANGGAN </vt:lpstr>
      <vt:lpstr> TIPE PELANGGAN </vt:lpstr>
      <vt:lpstr> TIPE PELANGGAN </vt:lpstr>
      <vt:lpstr> TIPE PELANGGAN </vt:lpstr>
      <vt:lpstr> TIPE PELANGGAN </vt:lpstr>
      <vt:lpstr> TIPE PELANGGAN </vt:lpstr>
      <vt:lpstr>PowerPoint Presentation</vt:lpstr>
      <vt:lpstr>PowerPoint Presentation</vt:lpstr>
      <vt:lpstr>KOMUNIKASI </vt:lpstr>
      <vt:lpstr>KOMUNIKASI </vt:lpstr>
      <vt:lpstr>KOMUNIKASI </vt:lpstr>
      <vt:lpstr>KOMUNIKASI </vt:lpstr>
      <vt:lpstr>KOMUNIKASI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HAL-HAL YANG MENGHALANGI INISIATIF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STRESS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Annissa</dc:creator>
  <cp:lastModifiedBy>dira</cp:lastModifiedBy>
  <cp:revision>63</cp:revision>
  <cp:lastPrinted>2018-02-12T03:25:58Z</cp:lastPrinted>
  <dcterms:created xsi:type="dcterms:W3CDTF">2006-08-16T00:00:00Z</dcterms:created>
  <dcterms:modified xsi:type="dcterms:W3CDTF">2018-02-14T08:42:10Z</dcterms:modified>
</cp:coreProperties>
</file>