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1229" r:id="rId2"/>
    <p:sldId id="1477" r:id="rId3"/>
    <p:sldId id="1505" r:id="rId4"/>
    <p:sldId id="1506" r:id="rId5"/>
    <p:sldId id="1509" r:id="rId6"/>
    <p:sldId id="1512" r:id="rId7"/>
    <p:sldId id="1510" r:id="rId8"/>
    <p:sldId id="1513" r:id="rId9"/>
    <p:sldId id="1514" r:id="rId10"/>
    <p:sldId id="1520" r:id="rId11"/>
    <p:sldId id="1507" r:id="rId12"/>
    <p:sldId id="1522" r:id="rId13"/>
    <p:sldId id="1521" r:id="rId14"/>
    <p:sldId id="1523" r:id="rId15"/>
    <p:sldId id="1480" r:id="rId16"/>
    <p:sldId id="1525" r:id="rId17"/>
    <p:sldId id="1526" r:id="rId18"/>
    <p:sldId id="1527" r:id="rId19"/>
    <p:sldId id="1546" r:id="rId20"/>
    <p:sldId id="1536" r:id="rId21"/>
    <p:sldId id="1537" r:id="rId22"/>
    <p:sldId id="1538" r:id="rId23"/>
    <p:sldId id="1539" r:id="rId24"/>
    <p:sldId id="1540" r:id="rId25"/>
    <p:sldId id="1541" r:id="rId26"/>
    <p:sldId id="1542" r:id="rId27"/>
    <p:sldId id="1543" r:id="rId28"/>
    <p:sldId id="1544" r:id="rId29"/>
    <p:sldId id="1545" r:id="rId30"/>
    <p:sldId id="1547" r:id="rId31"/>
    <p:sldId id="1548" r:id="rId32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HAMMAD AZANI HASIBUAN" initials="MA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445469"/>
    <a:srgbClr val="FBB62B"/>
    <a:srgbClr val="364D65"/>
    <a:srgbClr val="19232E"/>
    <a:srgbClr val="2F2F2F"/>
    <a:srgbClr val="FBC81F"/>
    <a:srgbClr val="2C4054"/>
    <a:srgbClr val="FADF35"/>
    <a:srgbClr val="666666"/>
    <a:srgbClr val="B78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6" autoAdjust="0"/>
    <p:restoredTop sz="79043" autoAdjust="0"/>
  </p:normalViewPr>
  <p:slideViewPr>
    <p:cSldViewPr snapToGrid="0" snapToObjects="1">
      <p:cViewPr varScale="1">
        <p:scale>
          <a:sx n="48" d="100"/>
          <a:sy n="48" d="100"/>
        </p:scale>
        <p:origin x="352" y="19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28992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08T17:31:35.718" idx="1">
    <p:pos x="10" y="10"/>
    <p:text>tambahkan jumlah total keseluruhan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1F60D2-AF74-0C4E-818A-541B7A643577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F402C0EA-4DEB-5A46-896B-2A595754A01B}">
      <dgm:prSet phldrT="[Text]"/>
      <dgm:spPr/>
      <dgm:t>
        <a:bodyPr/>
        <a:lstStyle/>
        <a:p>
          <a:pPr rtl="0"/>
          <a:r>
            <a:rPr lang="en-US" dirty="0"/>
            <a:t>Effectivity</a:t>
          </a:r>
        </a:p>
      </dgm:t>
    </dgm:pt>
    <dgm:pt modelId="{CC18DD4D-DFDA-5640-8313-57E13DD2CDBA}" type="parTrans" cxnId="{5108C855-DC8F-BC43-A1AB-8A8549E735E4}">
      <dgm:prSet/>
      <dgm:spPr/>
      <dgm:t>
        <a:bodyPr/>
        <a:lstStyle/>
        <a:p>
          <a:endParaRPr lang="en-US"/>
        </a:p>
      </dgm:t>
    </dgm:pt>
    <dgm:pt modelId="{EB93B799-EA77-0F4D-AC9A-F0C33660BADE}" type="sibTrans" cxnId="{5108C855-DC8F-BC43-A1AB-8A8549E735E4}">
      <dgm:prSet/>
      <dgm:spPr/>
      <dgm:t>
        <a:bodyPr/>
        <a:lstStyle/>
        <a:p>
          <a:endParaRPr lang="en-US"/>
        </a:p>
      </dgm:t>
    </dgm:pt>
    <dgm:pt modelId="{D8A99400-BF4F-F142-8269-254A88E3A5F1}">
      <dgm:prSet phldrT="[Text]"/>
      <dgm:spPr/>
      <dgm:t>
        <a:bodyPr/>
        <a:lstStyle/>
        <a:p>
          <a:pPr rtl="0"/>
          <a:r>
            <a:rPr lang="en-US" dirty="0"/>
            <a:t>Efficiency</a:t>
          </a:r>
        </a:p>
      </dgm:t>
    </dgm:pt>
    <dgm:pt modelId="{126DE9B9-F65B-934B-9B86-FB91587B2AA0}" type="parTrans" cxnId="{E8238986-CADF-C640-9127-FF054F7AF4EF}">
      <dgm:prSet/>
      <dgm:spPr/>
      <dgm:t>
        <a:bodyPr/>
        <a:lstStyle/>
        <a:p>
          <a:endParaRPr lang="en-US"/>
        </a:p>
      </dgm:t>
    </dgm:pt>
    <dgm:pt modelId="{94CADBE0-79A1-FC4A-869F-E91CE8277E7A}" type="sibTrans" cxnId="{E8238986-CADF-C640-9127-FF054F7AF4EF}">
      <dgm:prSet/>
      <dgm:spPr/>
      <dgm:t>
        <a:bodyPr/>
        <a:lstStyle/>
        <a:p>
          <a:endParaRPr lang="en-US"/>
        </a:p>
      </dgm:t>
    </dgm:pt>
    <dgm:pt modelId="{C6C90C50-03EF-BE49-A43B-5BFE5338A428}">
      <dgm:prSet phldrT="[Text]"/>
      <dgm:spPr/>
      <dgm:t>
        <a:bodyPr/>
        <a:lstStyle/>
        <a:p>
          <a:pPr rtl="0"/>
          <a:r>
            <a:rPr lang="en-US" dirty="0"/>
            <a:t>Engagement</a:t>
          </a:r>
        </a:p>
      </dgm:t>
    </dgm:pt>
    <dgm:pt modelId="{88556168-E0B0-1347-9526-FD3661C486B3}" type="parTrans" cxnId="{875E2574-5C79-6D42-B5BD-7FDD496FA18B}">
      <dgm:prSet/>
      <dgm:spPr/>
      <dgm:t>
        <a:bodyPr/>
        <a:lstStyle/>
        <a:p>
          <a:endParaRPr lang="en-US"/>
        </a:p>
      </dgm:t>
    </dgm:pt>
    <dgm:pt modelId="{28EEBD2D-B61A-F346-AD0C-A55F5837E500}" type="sibTrans" cxnId="{875E2574-5C79-6D42-B5BD-7FDD496FA18B}">
      <dgm:prSet/>
      <dgm:spPr/>
      <dgm:t>
        <a:bodyPr/>
        <a:lstStyle/>
        <a:p>
          <a:endParaRPr lang="en-US"/>
        </a:p>
      </dgm:t>
    </dgm:pt>
    <dgm:pt modelId="{A0D9CB99-7676-0C4E-AECD-9ABAB1969400}" type="pres">
      <dgm:prSet presAssocID="{421F60D2-AF74-0C4E-818A-541B7A643577}" presName="compositeShape" presStyleCnt="0">
        <dgm:presLayoutVars>
          <dgm:chMax val="7"/>
          <dgm:dir/>
          <dgm:resizeHandles val="exact"/>
        </dgm:presLayoutVars>
      </dgm:prSet>
      <dgm:spPr/>
    </dgm:pt>
    <dgm:pt modelId="{1DA52508-9096-774A-ABD9-9DCB6E0B982C}" type="pres">
      <dgm:prSet presAssocID="{F402C0EA-4DEB-5A46-896B-2A595754A01B}" presName="circ1" presStyleLbl="vennNode1" presStyleIdx="0" presStyleCnt="3"/>
      <dgm:spPr/>
    </dgm:pt>
    <dgm:pt modelId="{B89DDD14-BEBD-0447-87B4-C8393695FAE6}" type="pres">
      <dgm:prSet presAssocID="{F402C0EA-4DEB-5A46-896B-2A595754A01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2CEF922-78FF-354F-88AC-DAB15C03673E}" type="pres">
      <dgm:prSet presAssocID="{D8A99400-BF4F-F142-8269-254A88E3A5F1}" presName="circ2" presStyleLbl="vennNode1" presStyleIdx="1" presStyleCnt="3"/>
      <dgm:spPr/>
    </dgm:pt>
    <dgm:pt modelId="{B57988CC-B677-A44A-806F-31032A02F9F2}" type="pres">
      <dgm:prSet presAssocID="{D8A99400-BF4F-F142-8269-254A88E3A5F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AC3E5A-8BE4-0A45-8889-8084FBFA45AF}" type="pres">
      <dgm:prSet presAssocID="{C6C90C50-03EF-BE49-A43B-5BFE5338A428}" presName="circ3" presStyleLbl="vennNode1" presStyleIdx="2" presStyleCnt="3"/>
      <dgm:spPr/>
    </dgm:pt>
    <dgm:pt modelId="{35C59FAA-6694-D142-A483-7CD153DA7130}" type="pres">
      <dgm:prSet presAssocID="{C6C90C50-03EF-BE49-A43B-5BFE5338A42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343A913-70F9-084A-9A91-1555BB3470E7}" type="presOf" srcId="{F402C0EA-4DEB-5A46-896B-2A595754A01B}" destId="{1DA52508-9096-774A-ABD9-9DCB6E0B982C}" srcOrd="0" destOrd="0" presId="urn:microsoft.com/office/officeart/2005/8/layout/venn1"/>
    <dgm:cxn modelId="{C4BCE946-9776-0D49-978F-39DBFDC2F6B9}" type="presOf" srcId="{F402C0EA-4DEB-5A46-896B-2A595754A01B}" destId="{B89DDD14-BEBD-0447-87B4-C8393695FAE6}" srcOrd="1" destOrd="0" presId="urn:microsoft.com/office/officeart/2005/8/layout/venn1"/>
    <dgm:cxn modelId="{CC478850-B090-324B-B265-5034651E0061}" type="presOf" srcId="{D8A99400-BF4F-F142-8269-254A88E3A5F1}" destId="{42CEF922-78FF-354F-88AC-DAB15C03673E}" srcOrd="0" destOrd="0" presId="urn:microsoft.com/office/officeart/2005/8/layout/venn1"/>
    <dgm:cxn modelId="{411A6551-F92C-1B49-A8F7-FFFFF684014C}" type="presOf" srcId="{C6C90C50-03EF-BE49-A43B-5BFE5338A428}" destId="{35C59FAA-6694-D142-A483-7CD153DA7130}" srcOrd="1" destOrd="0" presId="urn:microsoft.com/office/officeart/2005/8/layout/venn1"/>
    <dgm:cxn modelId="{5108C855-DC8F-BC43-A1AB-8A8549E735E4}" srcId="{421F60D2-AF74-0C4E-818A-541B7A643577}" destId="{F402C0EA-4DEB-5A46-896B-2A595754A01B}" srcOrd="0" destOrd="0" parTransId="{CC18DD4D-DFDA-5640-8313-57E13DD2CDBA}" sibTransId="{EB93B799-EA77-0F4D-AC9A-F0C33660BADE}"/>
    <dgm:cxn modelId="{875E2574-5C79-6D42-B5BD-7FDD496FA18B}" srcId="{421F60D2-AF74-0C4E-818A-541B7A643577}" destId="{C6C90C50-03EF-BE49-A43B-5BFE5338A428}" srcOrd="2" destOrd="0" parTransId="{88556168-E0B0-1347-9526-FD3661C486B3}" sibTransId="{28EEBD2D-B61A-F346-AD0C-A55F5837E500}"/>
    <dgm:cxn modelId="{E8238986-CADF-C640-9127-FF054F7AF4EF}" srcId="{421F60D2-AF74-0C4E-818A-541B7A643577}" destId="{D8A99400-BF4F-F142-8269-254A88E3A5F1}" srcOrd="1" destOrd="0" parTransId="{126DE9B9-F65B-934B-9B86-FB91587B2AA0}" sibTransId="{94CADBE0-79A1-FC4A-869F-E91CE8277E7A}"/>
    <dgm:cxn modelId="{AD630D9C-2082-D84A-9DB2-5DBE66F852F9}" type="presOf" srcId="{C6C90C50-03EF-BE49-A43B-5BFE5338A428}" destId="{B3AC3E5A-8BE4-0A45-8889-8084FBFA45AF}" srcOrd="0" destOrd="0" presId="urn:microsoft.com/office/officeart/2005/8/layout/venn1"/>
    <dgm:cxn modelId="{8C04DCDE-9E66-9242-8695-DCC1CBAA9FEB}" type="presOf" srcId="{D8A99400-BF4F-F142-8269-254A88E3A5F1}" destId="{B57988CC-B677-A44A-806F-31032A02F9F2}" srcOrd="1" destOrd="0" presId="urn:microsoft.com/office/officeart/2005/8/layout/venn1"/>
    <dgm:cxn modelId="{956C60EA-1B88-5740-BAB3-4A00CC10992B}" type="presOf" srcId="{421F60D2-AF74-0C4E-818A-541B7A643577}" destId="{A0D9CB99-7676-0C4E-AECD-9ABAB1969400}" srcOrd="0" destOrd="0" presId="urn:microsoft.com/office/officeart/2005/8/layout/venn1"/>
    <dgm:cxn modelId="{1F970823-47C0-B84F-8A97-DF0CFA01947B}" type="presParOf" srcId="{A0D9CB99-7676-0C4E-AECD-9ABAB1969400}" destId="{1DA52508-9096-774A-ABD9-9DCB6E0B982C}" srcOrd="0" destOrd="0" presId="urn:microsoft.com/office/officeart/2005/8/layout/venn1"/>
    <dgm:cxn modelId="{6D494C4E-4EDA-CA42-A398-880721199F5D}" type="presParOf" srcId="{A0D9CB99-7676-0C4E-AECD-9ABAB1969400}" destId="{B89DDD14-BEBD-0447-87B4-C8393695FAE6}" srcOrd="1" destOrd="0" presId="urn:microsoft.com/office/officeart/2005/8/layout/venn1"/>
    <dgm:cxn modelId="{422516C6-5B09-9A47-888F-151E9108C22D}" type="presParOf" srcId="{A0D9CB99-7676-0C4E-AECD-9ABAB1969400}" destId="{42CEF922-78FF-354F-88AC-DAB15C03673E}" srcOrd="2" destOrd="0" presId="urn:microsoft.com/office/officeart/2005/8/layout/venn1"/>
    <dgm:cxn modelId="{E4F089CD-4AFC-A747-AE2A-0A3FD9231485}" type="presParOf" srcId="{A0D9CB99-7676-0C4E-AECD-9ABAB1969400}" destId="{B57988CC-B677-A44A-806F-31032A02F9F2}" srcOrd="3" destOrd="0" presId="urn:microsoft.com/office/officeart/2005/8/layout/venn1"/>
    <dgm:cxn modelId="{32DA7C3C-CE8E-1243-A74E-716F416FD20A}" type="presParOf" srcId="{A0D9CB99-7676-0C4E-AECD-9ABAB1969400}" destId="{B3AC3E5A-8BE4-0A45-8889-8084FBFA45AF}" srcOrd="4" destOrd="0" presId="urn:microsoft.com/office/officeart/2005/8/layout/venn1"/>
    <dgm:cxn modelId="{D3C7E646-1294-2642-AD22-39F2F8B313A3}" type="presParOf" srcId="{A0D9CB99-7676-0C4E-AECD-9ABAB1969400}" destId="{35C59FAA-6694-D142-A483-7CD153DA713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52508-9096-774A-ABD9-9DCB6E0B982C}">
      <dsp:nvSpPr>
        <dsp:cNvPr id="0" name=""/>
        <dsp:cNvSpPr/>
      </dsp:nvSpPr>
      <dsp:spPr>
        <a:xfrm>
          <a:off x="7258068" y="135598"/>
          <a:ext cx="6508712" cy="65087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Effectivity</a:t>
          </a:r>
        </a:p>
      </dsp:txBody>
      <dsp:txXfrm>
        <a:off x="8125897" y="1274622"/>
        <a:ext cx="4773055" cy="2928920"/>
      </dsp:txXfrm>
    </dsp:sp>
    <dsp:sp modelId="{42CEF922-78FF-354F-88AC-DAB15C03673E}">
      <dsp:nvSpPr>
        <dsp:cNvPr id="0" name=""/>
        <dsp:cNvSpPr/>
      </dsp:nvSpPr>
      <dsp:spPr>
        <a:xfrm>
          <a:off x="9606629" y="4203543"/>
          <a:ext cx="6508712" cy="65087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Efficiency</a:t>
          </a:r>
        </a:p>
      </dsp:txBody>
      <dsp:txXfrm>
        <a:off x="11597210" y="5884960"/>
        <a:ext cx="3905227" cy="3579791"/>
      </dsp:txXfrm>
    </dsp:sp>
    <dsp:sp modelId="{B3AC3E5A-8BE4-0A45-8889-8084FBFA45AF}">
      <dsp:nvSpPr>
        <dsp:cNvPr id="0" name=""/>
        <dsp:cNvSpPr/>
      </dsp:nvSpPr>
      <dsp:spPr>
        <a:xfrm>
          <a:off x="4909508" y="4203543"/>
          <a:ext cx="6508712" cy="65087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Engagement</a:t>
          </a:r>
        </a:p>
      </dsp:txBody>
      <dsp:txXfrm>
        <a:off x="5522412" y="5884960"/>
        <a:ext cx="3905227" cy="3579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3/7/18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24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 80 percent of our learning happens outside the classroom (Cross 2006).</a:t>
            </a:r>
          </a:p>
          <a:p>
            <a:r>
              <a:rPr lang="en-ID" sz="24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 Most of the learning that happens in people’s lives will not happen in the classroom, but in the workplace and via social connections.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0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24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 80 percent of our learning happens outside the classroom (Cross 2006).</a:t>
            </a:r>
          </a:p>
          <a:p>
            <a:r>
              <a:rPr lang="en-ID" sz="24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 Most of the learning that happens in people’s lives will not happen in the classroom, but in the workplace and via social connections.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138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24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 80 percent of our learning happens outside the classroom (Cross 2006).</a:t>
            </a:r>
          </a:p>
          <a:p>
            <a:r>
              <a:rPr lang="en-ID" sz="24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 Most of the learning that happens in people’s lives will not happen in the classroom, but in the workplace and via social connections.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01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24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 80 percent of our learning happens outside the classroom (Cross 2006).</a:t>
            </a:r>
          </a:p>
          <a:p>
            <a:r>
              <a:rPr lang="en-ID" sz="24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 Most of the learning that happens in people’s lives will not happen in the classroom, but in the workplace and via social connections.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95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24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 80 percent of our learning happens outside the classroom (Cross 2006).</a:t>
            </a:r>
          </a:p>
          <a:p>
            <a:r>
              <a:rPr lang="en-ID" sz="24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 Most of the learning that happens in people’s lives will not happen in the classroom, but in the workplace and via social connections.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81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5F31D-491A-4E46-B6CC-3A8C14DBE0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35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75648" cy="1371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elcome_message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730082" y="3945706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403702" y="3945706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08742" y="3945706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3945706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56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ship sk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3945706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8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3467525" y="44604"/>
            <a:ext cx="11088796" cy="1349134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738946" y="12533971"/>
            <a:ext cx="8162693" cy="10019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376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64079" y="0"/>
            <a:ext cx="10613571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24377650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59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4604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3936717" y="3247697"/>
            <a:ext cx="7241628" cy="128751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352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9253205" y="6230198"/>
            <a:ext cx="5756336" cy="10206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360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33971"/>
            <a:ext cx="7069873" cy="10036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73008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40370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0874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D1A1-14AE-4C0B-8FB1-144C55E11CB8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7AE3-A95B-4C74-8824-4AAF1866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6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DCFB-0B07-FB47-A55C-ED43B0FA7EA1}" type="datetime1">
              <a:rPr lang="en-ID" smtClean="0"/>
              <a:t>07/03/18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0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48104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409748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278926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3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5291434" y="3411210"/>
            <a:ext cx="7434751" cy="801688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1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4091685"/>
            <a:ext cx="12105684" cy="676960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49" cy="1371599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5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791465" y="12512739"/>
            <a:ext cx="8807512" cy="553925"/>
          </a:xfrm>
          <a:prstGeom prst="rect">
            <a:avLst/>
          </a:prstGeom>
        </p:spPr>
        <p:txBody>
          <a:bodyPr wrap="square" lIns="182807" tIns="91404" rIns="182807" bIns="91404">
            <a:spAutoFit/>
          </a:bodyPr>
          <a:lstStyle/>
          <a:p>
            <a:pPr algn="ctr"/>
            <a:r>
              <a:rPr lang="en-US" sz="2400" dirty="0" err="1">
                <a:solidFill>
                  <a:schemeClr val="accent1"/>
                </a:solidFill>
                <a:latin typeface="Lato Light"/>
                <a:cs typeface="Lato Light"/>
              </a:rPr>
              <a:t>www.ctle.telkomuniversity.ac.id</a:t>
            </a:r>
            <a:endParaRPr lang="id-ID" sz="200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3083893" y="484934"/>
            <a:ext cx="859750" cy="85975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3109785" y="607069"/>
            <a:ext cx="807966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i="0" smtClean="0">
                <a:solidFill>
                  <a:schemeClr val="bg1"/>
                </a:solidFill>
                <a:latin typeface="Lato Bold" charset="0"/>
                <a:cs typeface="Lato Bold" charset="0"/>
              </a:rPr>
              <a:pPr algn="ctr"/>
              <a:t>‹#›</a:t>
            </a:fld>
            <a:endParaRPr lang="id-ID" sz="2800" b="1" i="0" dirty="0">
              <a:solidFill>
                <a:schemeClr val="bg1"/>
              </a:solidFill>
              <a:latin typeface="Lato Bold" charset="0"/>
              <a:cs typeface="La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45" r:id="rId2"/>
    <p:sldLayoutId id="2147483822" r:id="rId3"/>
    <p:sldLayoutId id="2147483823" r:id="rId4"/>
    <p:sldLayoutId id="2147483811" r:id="rId5"/>
    <p:sldLayoutId id="2147483812" r:id="rId6"/>
    <p:sldLayoutId id="2147483806" r:id="rId7"/>
    <p:sldLayoutId id="2147483808" r:id="rId8"/>
    <p:sldLayoutId id="2147483882" r:id="rId9"/>
    <p:sldLayoutId id="2147483844" r:id="rId10"/>
    <p:sldLayoutId id="2147483827" r:id="rId11"/>
    <p:sldLayoutId id="2147483834" r:id="rId12"/>
    <p:sldLayoutId id="2147483833" r:id="rId13"/>
    <p:sldLayoutId id="2147483835" r:id="rId14"/>
    <p:sldLayoutId id="2147483840" r:id="rId15"/>
    <p:sldLayoutId id="2147483847" r:id="rId16"/>
    <p:sldLayoutId id="2147483883" r:id="rId17"/>
    <p:sldLayoutId id="2147483893" r:id="rId18"/>
    <p:sldLayoutId id="2147483894" r:id="rId19"/>
    <p:sldLayoutId id="2147483902" r:id="rId20"/>
    <p:sldLayoutId id="2147483916" r:id="rId21"/>
    <p:sldLayoutId id="2147483918" r:id="rId2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comments" Target="../comments/commen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youtube.com/watch?v=iSBqBMGfnt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b4jKO2UL_w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0806" y="3025557"/>
            <a:ext cx="10709535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6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BLENDED </a:t>
            </a:r>
          </a:p>
          <a:p>
            <a:pPr algn="r"/>
            <a:r>
              <a:rPr lang="en-US" sz="136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LEARNING 101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01959" y="7701760"/>
            <a:ext cx="5016271" cy="227062"/>
            <a:chOff x="6927228" y="7552706"/>
            <a:chExt cx="5016271" cy="227062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Subtitle 2"/>
          <p:cNvSpPr txBox="1">
            <a:spLocks/>
          </p:cNvSpPr>
          <p:nvPr/>
        </p:nvSpPr>
        <p:spPr>
          <a:xfrm>
            <a:off x="2043763" y="8574737"/>
            <a:ext cx="10337595" cy="19185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4040"/>
              </a:lnSpc>
            </a:pPr>
            <a:r>
              <a:rPr lang="en-US" sz="2600" dirty="0" err="1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Oleh</a:t>
            </a:r>
            <a:r>
              <a:rPr lang="en-US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: Muhammad </a:t>
            </a:r>
            <a:r>
              <a:rPr lang="en-US" sz="2600" dirty="0" err="1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Azani</a:t>
            </a:r>
            <a:r>
              <a:rPr lang="en-US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Hasibuan</a:t>
            </a:r>
            <a:r>
              <a:rPr lang="en-US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S.Kom</a:t>
            </a:r>
            <a:r>
              <a:rPr lang="en-US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. M.T.I., PMP</a:t>
            </a:r>
          </a:p>
          <a:p>
            <a:pPr algn="r">
              <a:lnSpc>
                <a:spcPts val="4040"/>
              </a:lnSpc>
            </a:pPr>
            <a:r>
              <a:rPr lang="en-US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CENTER FOR TEACHING &amp; LEARNING EXCELLENCE</a:t>
            </a:r>
          </a:p>
          <a:p>
            <a:pPr algn="r">
              <a:lnSpc>
                <a:spcPts val="4040"/>
              </a:lnSpc>
            </a:pPr>
            <a:r>
              <a:rPr lang="en-US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TELKOM UNIVERSITY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772EA76-0DD7-2F4E-9BA0-DB00373E56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8" r="21488"/>
          <a:stretch>
            <a:fillRect/>
          </a:stretch>
        </p:blipFill>
        <p:spPr>
          <a:xfrm>
            <a:off x="13466763" y="354013"/>
            <a:ext cx="11090275" cy="1349216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EAD126-80A9-DE4C-B02C-490D2B046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277" y="486446"/>
            <a:ext cx="1710972" cy="22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28588"/>
            <a:ext cx="24428458" cy="13744588"/>
          </a:xfrm>
          <a:prstGeom prst="rect">
            <a:avLst/>
          </a:prstGeom>
          <a:gradFill>
            <a:gsLst>
              <a:gs pos="0">
                <a:srgbClr val="19232E">
                  <a:alpha val="62000"/>
                </a:srgbClr>
              </a:gs>
              <a:gs pos="62000">
                <a:srgbClr val="3B1F4D">
                  <a:alpha val="85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>
            <a:spLocks/>
          </p:cNvSpPr>
          <p:nvPr/>
        </p:nvSpPr>
        <p:spPr bwMode="auto">
          <a:xfrm>
            <a:off x="721610" y="5055552"/>
            <a:ext cx="82583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r>
              <a:rPr lang="en-ID" sz="7200" dirty="0">
                <a:solidFill>
                  <a:schemeClr val="bg1"/>
                </a:solidFill>
              </a:rPr>
              <a:t> Future of Education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B67FB-DA26-254A-B617-860918D138A2}"/>
              </a:ext>
            </a:extLst>
          </p:cNvPr>
          <p:cNvSpPr txBox="1"/>
          <p:nvPr/>
        </p:nvSpPr>
        <p:spPr>
          <a:xfrm>
            <a:off x="9350792" y="11131313"/>
            <a:ext cx="7049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dirty="0">
                <a:solidFill>
                  <a:schemeClr val="bg1"/>
                </a:solidFill>
              </a:rPr>
              <a:t>(Sal Khan, founder of khan academy)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EC4B5-91B9-E244-862C-8D0ADD3477AF}"/>
              </a:ext>
            </a:extLst>
          </p:cNvPr>
          <p:cNvSpPr txBox="1"/>
          <p:nvPr/>
        </p:nvSpPr>
        <p:spPr>
          <a:xfrm>
            <a:off x="10596282" y="2608729"/>
            <a:ext cx="9897036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6000" b="1" dirty="0">
                <a:solidFill>
                  <a:schemeClr val="bg1"/>
                </a:solidFill>
              </a:rPr>
              <a:t>Mastery Based Learning</a:t>
            </a:r>
          </a:p>
          <a:p>
            <a:r>
              <a:rPr lang="en-ID" sz="6000" b="1" dirty="0">
                <a:solidFill>
                  <a:schemeClr val="bg1"/>
                </a:solidFill>
              </a:rPr>
              <a:t>+</a:t>
            </a:r>
          </a:p>
          <a:p>
            <a:r>
              <a:rPr lang="en-ID" sz="6000" b="1" dirty="0">
                <a:solidFill>
                  <a:schemeClr val="bg1"/>
                </a:solidFill>
              </a:rPr>
              <a:t>Competency-Based Credentials</a:t>
            </a:r>
          </a:p>
          <a:p>
            <a:r>
              <a:rPr lang="en-ID" sz="6000" b="1" dirty="0">
                <a:solidFill>
                  <a:schemeClr val="bg1"/>
                </a:solidFill>
              </a:rPr>
              <a:t>+</a:t>
            </a:r>
          </a:p>
          <a:p>
            <a:r>
              <a:rPr lang="en-ID" sz="6000" b="1" dirty="0">
                <a:solidFill>
                  <a:schemeClr val="bg1"/>
                </a:solidFill>
              </a:rPr>
              <a:t>Alternative and Clearer Paths to Career</a:t>
            </a:r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023BA-E4D6-0A49-97AB-C8D802B9E2FB}"/>
              </a:ext>
            </a:extLst>
          </p:cNvPr>
          <p:cNvSpPr txBox="1"/>
          <p:nvPr/>
        </p:nvSpPr>
        <p:spPr>
          <a:xfrm>
            <a:off x="8853060" y="12023865"/>
            <a:ext cx="804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www.inc.com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quora</a:t>
            </a:r>
            <a:r>
              <a:rPr lang="en-US" sz="1400" dirty="0">
                <a:solidFill>
                  <a:schemeClr val="bg1"/>
                </a:solidFill>
              </a:rPr>
              <a:t>/salman-khan-these-3-ideas-will-completely-change-how-education-works.html</a:t>
            </a:r>
          </a:p>
        </p:txBody>
      </p:sp>
    </p:spTree>
    <p:extLst>
      <p:ext uri="{BB962C8B-B14F-4D97-AF65-F5344CB8AC3E}">
        <p14:creationId xmlns:p14="http://schemas.microsoft.com/office/powerpoint/2010/main" val="340056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48">
            <a:extLst>
              <a:ext uri="{FF2B5EF4-FFF2-40B4-BE49-F238E27FC236}">
                <a16:creationId xmlns:a16="http://schemas.microsoft.com/office/drawing/2014/main" id="{5CA60947-FB3D-0440-A17A-783208D35747}"/>
              </a:ext>
            </a:extLst>
          </p:cNvPr>
          <p:cNvSpPr>
            <a:spLocks noEditPoints="1"/>
          </p:cNvSpPr>
          <p:nvPr/>
        </p:nvSpPr>
        <p:spPr bwMode="auto">
          <a:xfrm>
            <a:off x="17660983" y="4349452"/>
            <a:ext cx="4338716" cy="4154965"/>
          </a:xfrm>
          <a:custGeom>
            <a:avLst/>
            <a:gdLst>
              <a:gd name="T0" fmla="*/ 2147483646 w 123"/>
              <a:gd name="T1" fmla="*/ 2147483646 h 107"/>
              <a:gd name="T2" fmla="*/ 2147483646 w 123"/>
              <a:gd name="T3" fmla="*/ 2147483646 h 107"/>
              <a:gd name="T4" fmla="*/ 2147483646 w 123"/>
              <a:gd name="T5" fmla="*/ 2147483646 h 107"/>
              <a:gd name="T6" fmla="*/ 2147483646 w 123"/>
              <a:gd name="T7" fmla="*/ 2147483646 h 107"/>
              <a:gd name="T8" fmla="*/ 2147483646 w 123"/>
              <a:gd name="T9" fmla="*/ 2147483646 h 107"/>
              <a:gd name="T10" fmla="*/ 2147483646 w 123"/>
              <a:gd name="T11" fmla="*/ 2147483646 h 107"/>
              <a:gd name="T12" fmla="*/ 2147483646 w 123"/>
              <a:gd name="T13" fmla="*/ 2147483646 h 107"/>
              <a:gd name="T14" fmla="*/ 2147483646 w 123"/>
              <a:gd name="T15" fmla="*/ 2147483646 h 107"/>
              <a:gd name="T16" fmla="*/ 2147483646 w 123"/>
              <a:gd name="T17" fmla="*/ 2147483646 h 107"/>
              <a:gd name="T18" fmla="*/ 2147483646 w 123"/>
              <a:gd name="T19" fmla="*/ 2147483646 h 107"/>
              <a:gd name="T20" fmla="*/ 2147483646 w 123"/>
              <a:gd name="T21" fmla="*/ 2147483646 h 107"/>
              <a:gd name="T22" fmla="*/ 2147483646 w 123"/>
              <a:gd name="T23" fmla="*/ 2147483646 h 107"/>
              <a:gd name="T24" fmla="*/ 2147483646 w 123"/>
              <a:gd name="T25" fmla="*/ 2147483646 h 107"/>
              <a:gd name="T26" fmla="*/ 2147483646 w 123"/>
              <a:gd name="T27" fmla="*/ 2147483646 h 107"/>
              <a:gd name="T28" fmla="*/ 2147483646 w 123"/>
              <a:gd name="T29" fmla="*/ 2147483646 h 107"/>
              <a:gd name="T30" fmla="*/ 2147483646 w 123"/>
              <a:gd name="T31" fmla="*/ 2147483646 h 107"/>
              <a:gd name="T32" fmla="*/ 2147483646 w 123"/>
              <a:gd name="T33" fmla="*/ 2147483646 h 107"/>
              <a:gd name="T34" fmla="*/ 2147483646 w 123"/>
              <a:gd name="T35" fmla="*/ 2147483646 h 107"/>
              <a:gd name="T36" fmla="*/ 2147483646 w 123"/>
              <a:gd name="T37" fmla="*/ 2147483646 h 107"/>
              <a:gd name="T38" fmla="*/ 0 w 123"/>
              <a:gd name="T39" fmla="*/ 2147483646 h 107"/>
              <a:gd name="T40" fmla="*/ 2147483646 w 123"/>
              <a:gd name="T41" fmla="*/ 2147483646 h 107"/>
              <a:gd name="T42" fmla="*/ 2147483646 w 123"/>
              <a:gd name="T43" fmla="*/ 0 h 107"/>
              <a:gd name="T44" fmla="*/ 2147483646 w 123"/>
              <a:gd name="T45" fmla="*/ 0 h 107"/>
              <a:gd name="T46" fmla="*/ 2147483646 w 123"/>
              <a:gd name="T47" fmla="*/ 0 h 107"/>
              <a:gd name="T48" fmla="*/ 2147483646 w 123"/>
              <a:gd name="T49" fmla="*/ 2147483646 h 107"/>
              <a:gd name="T50" fmla="*/ 2147483646 w 123"/>
              <a:gd name="T51" fmla="*/ 2147483646 h 107"/>
              <a:gd name="T52" fmla="*/ 2147483646 w 123"/>
              <a:gd name="T53" fmla="*/ 2147483646 h 107"/>
              <a:gd name="T54" fmla="*/ 2147483646 w 123"/>
              <a:gd name="T55" fmla="*/ 2147483646 h 107"/>
              <a:gd name="T56" fmla="*/ 2147483646 w 123"/>
              <a:gd name="T57" fmla="*/ 2147483646 h 107"/>
              <a:gd name="T58" fmla="*/ 2147483646 w 123"/>
              <a:gd name="T59" fmla="*/ 2147483646 h 107"/>
              <a:gd name="T60" fmla="*/ 2147483646 w 123"/>
              <a:gd name="T61" fmla="*/ 2147483646 h 107"/>
              <a:gd name="T62" fmla="*/ 2147483646 w 123"/>
              <a:gd name="T63" fmla="*/ 2147483646 h 107"/>
              <a:gd name="T64" fmla="*/ 2147483646 w 123"/>
              <a:gd name="T65" fmla="*/ 2147483646 h 107"/>
              <a:gd name="T66" fmla="*/ 2147483646 w 123"/>
              <a:gd name="T67" fmla="*/ 2147483646 h 107"/>
              <a:gd name="T68" fmla="*/ 2147483646 w 123"/>
              <a:gd name="T69" fmla="*/ 2147483646 h 107"/>
              <a:gd name="T70" fmla="*/ 2147483646 w 123"/>
              <a:gd name="T71" fmla="*/ 2147483646 h 107"/>
              <a:gd name="T72" fmla="*/ 2147483646 w 123"/>
              <a:gd name="T73" fmla="*/ 2147483646 h 107"/>
              <a:gd name="T74" fmla="*/ 2147483646 w 123"/>
              <a:gd name="T75" fmla="*/ 2147483646 h 107"/>
              <a:gd name="T76" fmla="*/ 2147483646 w 123"/>
              <a:gd name="T77" fmla="*/ 2147483646 h 107"/>
              <a:gd name="T78" fmla="*/ 2147483646 w 123"/>
              <a:gd name="T79" fmla="*/ 2147483646 h 107"/>
              <a:gd name="T80" fmla="*/ 2147483646 w 123"/>
              <a:gd name="T81" fmla="*/ 2147483646 h 107"/>
              <a:gd name="T82" fmla="*/ 2147483646 w 123"/>
              <a:gd name="T83" fmla="*/ 2147483646 h 107"/>
              <a:gd name="T84" fmla="*/ 2147483646 w 123"/>
              <a:gd name="T85" fmla="*/ 2147483646 h 107"/>
              <a:gd name="T86" fmla="*/ 2147483646 w 123"/>
              <a:gd name="T87" fmla="*/ 2147483646 h 107"/>
              <a:gd name="T88" fmla="*/ 2147483646 w 123"/>
              <a:gd name="T89" fmla="*/ 2147483646 h 107"/>
              <a:gd name="T90" fmla="*/ 2147483646 w 123"/>
              <a:gd name="T91" fmla="*/ 2147483646 h 107"/>
              <a:gd name="T92" fmla="*/ 2147483646 w 123"/>
              <a:gd name="T93" fmla="*/ 2147483646 h 107"/>
              <a:gd name="T94" fmla="*/ 2147483646 w 123"/>
              <a:gd name="T95" fmla="*/ 2147483646 h 107"/>
              <a:gd name="T96" fmla="*/ 2147483646 w 123"/>
              <a:gd name="T97" fmla="*/ 2147483646 h 107"/>
              <a:gd name="T98" fmla="*/ 2147483646 w 123"/>
              <a:gd name="T99" fmla="*/ 2147483646 h 107"/>
              <a:gd name="T100" fmla="*/ 2147483646 w 123"/>
              <a:gd name="T101" fmla="*/ 2147483646 h 1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23" h="107">
                <a:moveTo>
                  <a:pt x="123" y="100"/>
                </a:moveTo>
                <a:cubicBezTo>
                  <a:pt x="123" y="104"/>
                  <a:pt x="119" y="107"/>
                  <a:pt x="115" y="107"/>
                </a:cubicBezTo>
                <a:cubicBezTo>
                  <a:pt x="111" y="107"/>
                  <a:pt x="107" y="104"/>
                  <a:pt x="107" y="100"/>
                </a:cubicBezTo>
                <a:cubicBezTo>
                  <a:pt x="107" y="95"/>
                  <a:pt x="111" y="84"/>
                  <a:pt x="115" y="84"/>
                </a:cubicBezTo>
                <a:cubicBezTo>
                  <a:pt x="119" y="84"/>
                  <a:pt x="123" y="95"/>
                  <a:pt x="123" y="100"/>
                </a:cubicBezTo>
                <a:close/>
                <a:moveTo>
                  <a:pt x="111" y="42"/>
                </a:moveTo>
                <a:cubicBezTo>
                  <a:pt x="111" y="77"/>
                  <a:pt x="111" y="77"/>
                  <a:pt x="111" y="77"/>
                </a:cubicBezTo>
                <a:cubicBezTo>
                  <a:pt x="111" y="79"/>
                  <a:pt x="113" y="80"/>
                  <a:pt x="115" y="80"/>
                </a:cubicBezTo>
                <a:cubicBezTo>
                  <a:pt x="117" y="80"/>
                  <a:pt x="119" y="79"/>
                  <a:pt x="119" y="77"/>
                </a:cubicBezTo>
                <a:cubicBezTo>
                  <a:pt x="119" y="42"/>
                  <a:pt x="119" y="42"/>
                  <a:pt x="119" y="42"/>
                </a:cubicBezTo>
                <a:cubicBezTo>
                  <a:pt x="119" y="40"/>
                  <a:pt x="117" y="38"/>
                  <a:pt x="115" y="38"/>
                </a:cubicBezTo>
                <a:cubicBezTo>
                  <a:pt x="113" y="38"/>
                  <a:pt x="111" y="40"/>
                  <a:pt x="111" y="42"/>
                </a:cubicBezTo>
                <a:close/>
                <a:moveTo>
                  <a:pt x="114" y="34"/>
                </a:moveTo>
                <a:cubicBezTo>
                  <a:pt x="104" y="36"/>
                  <a:pt x="104" y="36"/>
                  <a:pt x="104" y="36"/>
                </a:cubicBezTo>
                <a:cubicBezTo>
                  <a:pt x="104" y="69"/>
                  <a:pt x="104" y="69"/>
                  <a:pt x="104" y="69"/>
                </a:cubicBezTo>
                <a:cubicBezTo>
                  <a:pt x="104" y="79"/>
                  <a:pt x="92" y="88"/>
                  <a:pt x="61" y="88"/>
                </a:cubicBezTo>
                <a:cubicBezTo>
                  <a:pt x="31" y="88"/>
                  <a:pt x="19" y="79"/>
                  <a:pt x="19" y="69"/>
                </a:cubicBezTo>
                <a:cubicBezTo>
                  <a:pt x="19" y="36"/>
                  <a:pt x="19" y="36"/>
                  <a:pt x="19" y="36"/>
                </a:cubicBezTo>
                <a:cubicBezTo>
                  <a:pt x="9" y="34"/>
                  <a:pt x="9" y="34"/>
                  <a:pt x="9" y="34"/>
                </a:cubicBezTo>
                <a:cubicBezTo>
                  <a:pt x="4" y="33"/>
                  <a:pt x="0" y="28"/>
                  <a:pt x="0" y="23"/>
                </a:cubicBezTo>
                <a:cubicBezTo>
                  <a:pt x="0" y="17"/>
                  <a:pt x="4" y="13"/>
                  <a:pt x="9" y="12"/>
                </a:cubicBezTo>
                <a:cubicBezTo>
                  <a:pt x="59" y="0"/>
                  <a:pt x="59" y="0"/>
                  <a:pt x="59" y="0"/>
                </a:cubicBezTo>
                <a:cubicBezTo>
                  <a:pt x="60" y="0"/>
                  <a:pt x="61" y="0"/>
                  <a:pt x="61" y="0"/>
                </a:cubicBezTo>
                <a:cubicBezTo>
                  <a:pt x="62" y="0"/>
                  <a:pt x="63" y="0"/>
                  <a:pt x="64" y="0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9" y="13"/>
                  <a:pt x="123" y="17"/>
                  <a:pt x="123" y="23"/>
                </a:cubicBezTo>
                <a:cubicBezTo>
                  <a:pt x="123" y="28"/>
                  <a:pt x="119" y="33"/>
                  <a:pt x="114" y="34"/>
                </a:cubicBezTo>
                <a:close/>
                <a:moveTo>
                  <a:pt x="96" y="38"/>
                </a:moveTo>
                <a:cubicBezTo>
                  <a:pt x="64" y="46"/>
                  <a:pt x="64" y="46"/>
                  <a:pt x="64" y="46"/>
                </a:cubicBezTo>
                <a:cubicBezTo>
                  <a:pt x="63" y="46"/>
                  <a:pt x="62" y="46"/>
                  <a:pt x="61" y="46"/>
                </a:cubicBezTo>
                <a:cubicBezTo>
                  <a:pt x="61" y="46"/>
                  <a:pt x="60" y="46"/>
                  <a:pt x="59" y="46"/>
                </a:cubicBezTo>
                <a:cubicBezTo>
                  <a:pt x="27" y="38"/>
                  <a:pt x="27" y="38"/>
                  <a:pt x="27" y="38"/>
                </a:cubicBezTo>
                <a:cubicBezTo>
                  <a:pt x="27" y="69"/>
                  <a:pt x="27" y="69"/>
                  <a:pt x="27" y="69"/>
                </a:cubicBezTo>
                <a:cubicBezTo>
                  <a:pt x="27" y="73"/>
                  <a:pt x="38" y="80"/>
                  <a:pt x="61" y="80"/>
                </a:cubicBezTo>
                <a:cubicBezTo>
                  <a:pt x="84" y="80"/>
                  <a:pt x="96" y="73"/>
                  <a:pt x="96" y="69"/>
                </a:cubicBezTo>
                <a:lnTo>
                  <a:pt x="96" y="38"/>
                </a:lnTo>
                <a:close/>
                <a:moveTo>
                  <a:pt x="112" y="27"/>
                </a:moveTo>
                <a:cubicBezTo>
                  <a:pt x="114" y="26"/>
                  <a:pt x="115" y="25"/>
                  <a:pt x="115" y="23"/>
                </a:cubicBezTo>
                <a:cubicBezTo>
                  <a:pt x="115" y="21"/>
                  <a:pt x="114" y="19"/>
                  <a:pt x="112" y="19"/>
                </a:cubicBezTo>
                <a:cubicBezTo>
                  <a:pt x="62" y="8"/>
                  <a:pt x="62" y="8"/>
                  <a:pt x="62" y="8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8"/>
                  <a:pt x="61" y="8"/>
                  <a:pt x="61" y="8"/>
                </a:cubicBezTo>
                <a:cubicBezTo>
                  <a:pt x="11" y="19"/>
                  <a:pt x="11" y="19"/>
                  <a:pt x="11" y="19"/>
                </a:cubicBezTo>
                <a:cubicBezTo>
                  <a:pt x="9" y="19"/>
                  <a:pt x="8" y="21"/>
                  <a:pt x="8" y="23"/>
                </a:cubicBezTo>
                <a:cubicBezTo>
                  <a:pt x="8" y="25"/>
                  <a:pt x="9" y="26"/>
                  <a:pt x="11" y="27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2" y="38"/>
                  <a:pt x="62" y="38"/>
                  <a:pt x="62" y="38"/>
                </a:cubicBezTo>
                <a:lnTo>
                  <a:pt x="112" y="27"/>
                </a:lnTo>
                <a:close/>
                <a:moveTo>
                  <a:pt x="112" y="27"/>
                </a:moveTo>
                <a:cubicBezTo>
                  <a:pt x="112" y="27"/>
                  <a:pt x="112" y="27"/>
                  <a:pt x="112" y="27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A9F700-4417-DF4D-9B48-22A4C533C283}"/>
              </a:ext>
            </a:extLst>
          </p:cNvPr>
          <p:cNvSpPr txBox="1"/>
          <p:nvPr/>
        </p:nvSpPr>
        <p:spPr>
          <a:xfrm>
            <a:off x="1537150" y="3102957"/>
            <a:ext cx="17019791" cy="540146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11500" b="1" dirty="0" err="1">
                <a:solidFill>
                  <a:schemeClr val="bg1"/>
                </a:solidFill>
                <a:ea typeface="Lato" charset="0"/>
                <a:cs typeface="Lato" charset="0"/>
              </a:rPr>
              <a:t>Bagaimana</a:t>
            </a:r>
            <a:endParaRPr lang="en-US" sz="11500" b="1" dirty="0">
              <a:solidFill>
                <a:schemeClr val="bg1"/>
              </a:solidFill>
              <a:ea typeface="Lato" charset="0"/>
              <a:cs typeface="Lato" charset="0"/>
            </a:endParaRPr>
          </a:p>
          <a:p>
            <a:r>
              <a:rPr lang="en-US" sz="11500" b="1" dirty="0" err="1">
                <a:solidFill>
                  <a:schemeClr val="bg1"/>
                </a:solidFill>
                <a:ea typeface="Lato" charset="0"/>
                <a:cs typeface="Lato" charset="0"/>
              </a:rPr>
              <a:t>Pendidikan</a:t>
            </a:r>
            <a:r>
              <a:rPr lang="en-US" sz="11500" b="1" dirty="0">
                <a:solidFill>
                  <a:schemeClr val="bg1"/>
                </a:solidFill>
                <a:ea typeface="Lato" charset="0"/>
                <a:cs typeface="Lato" charset="0"/>
              </a:rPr>
              <a:t> (</a:t>
            </a:r>
            <a:r>
              <a:rPr lang="en-US" sz="11500" b="1" dirty="0" err="1">
                <a:solidFill>
                  <a:schemeClr val="bg1"/>
                </a:solidFill>
                <a:ea typeface="Lato" charset="0"/>
                <a:cs typeface="Lato" charset="0"/>
              </a:rPr>
              <a:t>tinggi</a:t>
            </a:r>
            <a:r>
              <a:rPr lang="en-US" sz="11500" b="1" dirty="0">
                <a:solidFill>
                  <a:schemeClr val="bg1"/>
                </a:solidFill>
                <a:ea typeface="Lato" charset="0"/>
                <a:cs typeface="Lato" charset="0"/>
              </a:rPr>
              <a:t>) </a:t>
            </a:r>
            <a:r>
              <a:rPr lang="en-US" sz="11500" b="1" dirty="0" err="1">
                <a:solidFill>
                  <a:schemeClr val="bg1"/>
                </a:solidFill>
                <a:ea typeface="Lato" charset="0"/>
                <a:cs typeface="Lato" charset="0"/>
              </a:rPr>
              <a:t>harus</a:t>
            </a:r>
            <a:r>
              <a:rPr lang="en-US" sz="11500" b="1" dirty="0">
                <a:solidFill>
                  <a:schemeClr val="bg1"/>
                </a:solidFill>
                <a:ea typeface="Lato" charset="0"/>
                <a:cs typeface="Lato" charset="0"/>
              </a:rPr>
              <a:t> </a:t>
            </a:r>
            <a:r>
              <a:rPr lang="en-US" sz="11500" b="1" dirty="0" err="1">
                <a:solidFill>
                  <a:schemeClr val="bg1"/>
                </a:solidFill>
                <a:ea typeface="Lato" charset="0"/>
                <a:cs typeface="Lato" charset="0"/>
              </a:rPr>
              <a:t>menyesuaikan</a:t>
            </a:r>
            <a:r>
              <a:rPr lang="en-US" sz="11500" b="1" dirty="0">
                <a:solidFill>
                  <a:schemeClr val="bg1"/>
                </a:solidFill>
                <a:ea typeface="Lato" charset="0"/>
                <a:cs typeface="Lato" charset="0"/>
              </a:rPr>
              <a:t> </a:t>
            </a:r>
            <a:r>
              <a:rPr lang="en-US" sz="11500" b="1" dirty="0" err="1">
                <a:solidFill>
                  <a:schemeClr val="bg1"/>
                </a:solidFill>
                <a:ea typeface="Lato" charset="0"/>
                <a:cs typeface="Lato" charset="0"/>
              </a:rPr>
              <a:t>diri</a:t>
            </a:r>
            <a:r>
              <a:rPr lang="en-US" sz="11500" b="1" dirty="0">
                <a:solidFill>
                  <a:schemeClr val="bg1"/>
                </a:solidFill>
                <a:ea typeface="Lato" charset="0"/>
                <a:cs typeface="Lato" charset="0"/>
              </a:rPr>
              <a:t> ?</a:t>
            </a:r>
            <a:endParaRPr lang="id-ID" sz="11500" b="1" dirty="0">
              <a:solidFill>
                <a:schemeClr val="bg1"/>
              </a:solidFill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3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A01534B-D05A-A24B-B899-331791E5D7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 b="11133"/>
          <a:stretch/>
        </p:blipFill>
        <p:spPr>
          <a:xfrm>
            <a:off x="20" y="672363"/>
            <a:ext cx="24377630" cy="13715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5F88F-FA06-7242-A26F-2E4BEB0D70E4}"/>
              </a:ext>
            </a:extLst>
          </p:cNvPr>
          <p:cNvSpPr txBox="1"/>
          <p:nvPr/>
        </p:nvSpPr>
        <p:spPr>
          <a:xfrm>
            <a:off x="3047206" y="5103678"/>
            <a:ext cx="18283237" cy="3508652"/>
          </a:xfrm>
          <a:prstGeom prst="rect">
            <a:avLst/>
          </a:prstGeom>
          <a:solidFill>
            <a:schemeClr val="tx1">
              <a:alpha val="80000"/>
            </a:schemeClr>
          </a:solidFill>
          <a:ln w="279400" cap="sq" cmpd="thinThick">
            <a:solidFill>
              <a:schemeClr val="tx1">
                <a:lumMod val="85000"/>
                <a:lumOff val="15000"/>
                <a:alpha val="90000"/>
              </a:schemeClr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9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Online Learning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9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Sebagai</a:t>
            </a:r>
            <a:r>
              <a:rPr lang="en-US" sz="119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19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Alternatif</a:t>
            </a:r>
            <a:r>
              <a:rPr lang="en-US" sz="119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19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Solusi</a:t>
            </a:r>
            <a:endParaRPr lang="en-US" sz="119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763790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50808" y="778831"/>
            <a:ext cx="24428458" cy="13744588"/>
          </a:xfrm>
          <a:prstGeom prst="rect">
            <a:avLst/>
          </a:prstGeom>
          <a:gradFill>
            <a:gsLst>
              <a:gs pos="0">
                <a:srgbClr val="19232E">
                  <a:alpha val="62000"/>
                </a:srgbClr>
              </a:gs>
              <a:gs pos="62000">
                <a:srgbClr val="3B1F4D">
                  <a:alpha val="85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b="1" dirty="0">
              <a:solidFill>
                <a:schemeClr val="bg1"/>
              </a:solidFill>
              <a:ea typeface="Lato" charset="0"/>
              <a:cs typeface="Lato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B557D-9023-8348-9A4E-97FDC0371BAE}"/>
              </a:ext>
            </a:extLst>
          </p:cNvPr>
          <p:cNvSpPr txBox="1"/>
          <p:nvPr/>
        </p:nvSpPr>
        <p:spPr>
          <a:xfrm>
            <a:off x="3740813" y="953978"/>
            <a:ext cx="14635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a typeface="Lato" charset="0"/>
                <a:cs typeface="Lato" charset="0"/>
              </a:rPr>
              <a:t>Student Centered Learning</a:t>
            </a:r>
            <a:endParaRPr lang="id-ID" sz="7200" dirty="0">
              <a:solidFill>
                <a:schemeClr val="bg1"/>
              </a:solidFill>
              <a:ea typeface="Lato" charset="0"/>
              <a:cs typeface="Lato" charset="0"/>
            </a:endParaRPr>
          </a:p>
          <a:p>
            <a:pPr algn="ctr"/>
            <a:endParaRPr lang="en-US" sz="7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8E6CCC-1E02-634F-A653-991282518AFE}"/>
              </a:ext>
            </a:extLst>
          </p:cNvPr>
          <p:cNvSpPr txBox="1"/>
          <p:nvPr/>
        </p:nvSpPr>
        <p:spPr>
          <a:xfrm>
            <a:off x="0" y="10645945"/>
            <a:ext cx="14635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a typeface="Lato" charset="0"/>
                <a:cs typeface="Lato" charset="0"/>
              </a:rPr>
              <a:t>Personalized Learning</a:t>
            </a:r>
            <a:endParaRPr lang="id-ID" sz="5400" dirty="0">
              <a:solidFill>
                <a:schemeClr val="bg1"/>
              </a:solidFill>
              <a:ea typeface="Lato" charset="0"/>
              <a:cs typeface="Lato" charset="0"/>
            </a:endParaRPr>
          </a:p>
          <a:p>
            <a:pPr algn="ctr"/>
            <a:endParaRPr lang="en-US" sz="7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BBAAE7-4F7C-D346-9736-FCB02E0BBA03}"/>
              </a:ext>
            </a:extLst>
          </p:cNvPr>
          <p:cNvSpPr txBox="1"/>
          <p:nvPr/>
        </p:nvSpPr>
        <p:spPr>
          <a:xfrm>
            <a:off x="11752725" y="10738278"/>
            <a:ext cx="146355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217">
              <a:defRPr/>
            </a:pPr>
            <a:r>
              <a:rPr lang="en-ID" sz="4800" dirty="0">
                <a:solidFill>
                  <a:schemeClr val="bg1"/>
                </a:solidFill>
              </a:rPr>
              <a:t>Competency-based learning</a:t>
            </a:r>
          </a:p>
          <a:p>
            <a:pPr algn="ctr"/>
            <a:endParaRPr lang="en-US" sz="7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286976-2AB8-2245-8ABC-2586A4D04CD5}"/>
              </a:ext>
            </a:extLst>
          </p:cNvPr>
          <p:cNvSpPr/>
          <p:nvPr/>
        </p:nvSpPr>
        <p:spPr>
          <a:xfrm>
            <a:off x="5133355" y="4380417"/>
            <a:ext cx="6516473" cy="5876275"/>
          </a:xfrm>
          <a:prstGeom prst="ellipse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08E69B1-8541-1549-93D9-861FA70F39F0}"/>
              </a:ext>
            </a:extLst>
          </p:cNvPr>
          <p:cNvSpPr/>
          <p:nvPr/>
        </p:nvSpPr>
        <p:spPr>
          <a:xfrm>
            <a:off x="8391592" y="4396517"/>
            <a:ext cx="6516473" cy="5876275"/>
          </a:xfrm>
          <a:prstGeom prst="ellipse">
            <a:avLst/>
          </a:prstGeom>
          <a:solidFill>
            <a:schemeClr val="bg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670BDB-0245-7544-AC78-6014196CB824}"/>
              </a:ext>
            </a:extLst>
          </p:cNvPr>
          <p:cNvCxnSpPr>
            <a:cxnSpLocks/>
          </p:cNvCxnSpPr>
          <p:nvPr/>
        </p:nvCxnSpPr>
        <p:spPr>
          <a:xfrm>
            <a:off x="6104965" y="2259106"/>
            <a:ext cx="9843247" cy="0"/>
          </a:xfrm>
          <a:prstGeom prst="line">
            <a:avLst/>
          </a:prstGeom>
          <a:ln w="762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C735BA-7BFA-C94B-90F4-EF2EBFA708A3}"/>
              </a:ext>
            </a:extLst>
          </p:cNvPr>
          <p:cNvCxnSpPr>
            <a:cxnSpLocks/>
          </p:cNvCxnSpPr>
          <p:nvPr/>
        </p:nvCxnSpPr>
        <p:spPr>
          <a:xfrm flipH="1">
            <a:off x="10207422" y="2259106"/>
            <a:ext cx="19619" cy="3076501"/>
          </a:xfrm>
          <a:prstGeom prst="line">
            <a:avLst/>
          </a:prstGeom>
          <a:ln w="76200">
            <a:solidFill>
              <a:schemeClr val="accent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hape 2592">
            <a:extLst>
              <a:ext uri="{FF2B5EF4-FFF2-40B4-BE49-F238E27FC236}">
                <a16:creationId xmlns:a16="http://schemas.microsoft.com/office/drawing/2014/main" id="{7B8DE644-9601-C74B-8BCB-1A8A0A238DFB}"/>
              </a:ext>
            </a:extLst>
          </p:cNvPr>
          <p:cNvSpPr/>
          <p:nvPr/>
        </p:nvSpPr>
        <p:spPr>
          <a:xfrm>
            <a:off x="9383363" y="6301510"/>
            <a:ext cx="1548186" cy="1548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BEA98D-428C-DE47-9451-F17155EC9A80}"/>
              </a:ext>
            </a:extLst>
          </p:cNvPr>
          <p:cNvSpPr txBox="1"/>
          <p:nvPr/>
        </p:nvSpPr>
        <p:spPr>
          <a:xfrm>
            <a:off x="17506466" y="5342801"/>
            <a:ext cx="84734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a typeface="Lato" charset="0"/>
                <a:cs typeface="Lato" charset="0"/>
              </a:rPr>
              <a:t>Blended Learning </a:t>
            </a:r>
          </a:p>
          <a:p>
            <a:r>
              <a:rPr lang="en-US" sz="7200" dirty="0" err="1">
                <a:solidFill>
                  <a:schemeClr val="bg1"/>
                </a:solidFill>
              </a:rPr>
              <a:t>sebagai</a:t>
            </a:r>
            <a:r>
              <a:rPr lang="en-US" sz="7200" dirty="0">
                <a:solidFill>
                  <a:schemeClr val="bg1"/>
                </a:solidFill>
              </a:rPr>
              <a:t> Enabler</a:t>
            </a:r>
            <a:endParaRPr lang="en-US" sz="72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C010EB-F550-554C-8E76-250E8CD99D92}"/>
              </a:ext>
            </a:extLst>
          </p:cNvPr>
          <p:cNvCxnSpPr>
            <a:cxnSpLocks/>
          </p:cNvCxnSpPr>
          <p:nvPr/>
        </p:nvCxnSpPr>
        <p:spPr>
          <a:xfrm flipH="1">
            <a:off x="11058602" y="6872294"/>
            <a:ext cx="6149980" cy="0"/>
          </a:xfrm>
          <a:prstGeom prst="line">
            <a:avLst/>
          </a:prstGeom>
          <a:ln w="76200">
            <a:solidFill>
              <a:schemeClr val="accent3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D6B6B8-6C97-714E-9DE5-277C815BCDE6}"/>
              </a:ext>
            </a:extLst>
          </p:cNvPr>
          <p:cNvCxnSpPr>
            <a:cxnSpLocks/>
          </p:cNvCxnSpPr>
          <p:nvPr/>
        </p:nvCxnSpPr>
        <p:spPr>
          <a:xfrm flipH="1">
            <a:off x="17208582" y="5591140"/>
            <a:ext cx="1" cy="2383806"/>
          </a:xfrm>
          <a:prstGeom prst="line">
            <a:avLst/>
          </a:prstGeom>
          <a:ln w="76200">
            <a:solidFill>
              <a:schemeClr val="accent3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33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50808" y="0"/>
            <a:ext cx="24428458" cy="13744588"/>
          </a:xfrm>
          <a:prstGeom prst="rect">
            <a:avLst/>
          </a:prstGeom>
          <a:gradFill>
            <a:gsLst>
              <a:gs pos="0">
                <a:srgbClr val="19232E">
                  <a:alpha val="62000"/>
                </a:srgbClr>
              </a:gs>
              <a:gs pos="62000">
                <a:srgbClr val="3B1F4D">
                  <a:alpha val="85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332411" y="4165600"/>
            <a:ext cx="20848320" cy="5082903"/>
          </a:xfrm>
          <a:prstGeom prst="rect">
            <a:avLst/>
          </a:prstGeom>
          <a:noFill/>
          <a:ln w="3556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768497-9286-9D45-B883-22EB554E0D95}"/>
              </a:ext>
            </a:extLst>
          </p:cNvPr>
          <p:cNvSpPr txBox="1"/>
          <p:nvPr/>
        </p:nvSpPr>
        <p:spPr>
          <a:xfrm>
            <a:off x="2504994" y="4433074"/>
            <a:ext cx="1850315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6000" b="1" dirty="0">
                <a:solidFill>
                  <a:schemeClr val="accent3"/>
                </a:solidFill>
              </a:rPr>
              <a:t>Blended learning is </a:t>
            </a:r>
            <a:r>
              <a:rPr lang="en-ID" sz="6000" dirty="0">
                <a:solidFill>
                  <a:schemeClr val="bg1"/>
                </a:solidFill>
              </a:rPr>
              <a:t>any formal education program in which a student learns at least in part through online learning, with some element of student control over time, place, path, and/or pace. </a:t>
            </a:r>
          </a:p>
          <a:p>
            <a:r>
              <a:rPr lang="en-ID" sz="2800" i="1" dirty="0">
                <a:solidFill>
                  <a:schemeClr val="bg2"/>
                </a:solidFill>
              </a:rPr>
              <a:t>(Blended, Using Disruptive Innovation to Improve Schools)</a:t>
            </a:r>
          </a:p>
        </p:txBody>
      </p:sp>
    </p:spTree>
    <p:extLst>
      <p:ext uri="{BB962C8B-B14F-4D97-AF65-F5344CB8AC3E}">
        <p14:creationId xmlns:p14="http://schemas.microsoft.com/office/powerpoint/2010/main" val="19594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2" descr="Related image">
            <a:extLst>
              <a:ext uri="{FF2B5EF4-FFF2-40B4-BE49-F238E27FC236}">
                <a16:creationId xmlns:a16="http://schemas.microsoft.com/office/drawing/2014/main" id="{305073A4-E8D3-084D-9D96-05A9F3D1BB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19" y="1638523"/>
            <a:ext cx="16088063" cy="106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mit ocw">
            <a:extLst>
              <a:ext uri="{FF2B5EF4-FFF2-40B4-BE49-F238E27FC236}">
                <a16:creationId xmlns:a16="http://schemas.microsoft.com/office/drawing/2014/main" id="{491B1EF8-DE29-5D48-AD02-14819103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289" y="9273123"/>
            <a:ext cx="1390093" cy="1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khan academy">
            <a:extLst>
              <a:ext uri="{FF2B5EF4-FFF2-40B4-BE49-F238E27FC236}">
                <a16:creationId xmlns:a16="http://schemas.microsoft.com/office/drawing/2014/main" id="{BAF6BF5E-DEE3-0345-9B2D-69BC92DD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077" y="5699246"/>
            <a:ext cx="4867086" cy="273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SPADA DIKTI">
            <a:extLst>
              <a:ext uri="{FF2B5EF4-FFF2-40B4-BE49-F238E27FC236}">
                <a16:creationId xmlns:a16="http://schemas.microsoft.com/office/drawing/2014/main" id="{D3B526EF-B224-0241-8BED-41E0FBC90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3114" y="8801929"/>
            <a:ext cx="1839050" cy="198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608A7-EEE7-3D49-93B4-90C0DA09AC96}"/>
              </a:ext>
            </a:extLst>
          </p:cNvPr>
          <p:cNvSpPr txBox="1"/>
          <p:nvPr/>
        </p:nvSpPr>
        <p:spPr>
          <a:xfrm>
            <a:off x="9601200" y="315084"/>
            <a:ext cx="595708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/>
              <a:t>MOOC</a:t>
            </a:r>
          </a:p>
        </p:txBody>
      </p:sp>
    </p:spTree>
    <p:extLst>
      <p:ext uri="{BB962C8B-B14F-4D97-AF65-F5344CB8AC3E}">
        <p14:creationId xmlns:p14="http://schemas.microsoft.com/office/powerpoint/2010/main" val="4262061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Online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16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383398" y="4140908"/>
            <a:ext cx="50787" cy="6195986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08791" y="10336894"/>
            <a:ext cx="13433101" cy="0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5484971" y="5438561"/>
            <a:ext cx="12950627" cy="4847551"/>
          </a:xfrm>
          <a:custGeom>
            <a:avLst/>
            <a:gdLst>
              <a:gd name="connsiteX0" fmla="*/ 0 w 6248400"/>
              <a:gd name="connsiteY0" fmla="*/ 1917713 h 1917713"/>
              <a:gd name="connsiteX1" fmla="*/ 2044700 w 6248400"/>
              <a:gd name="connsiteY1" fmla="*/ 1282713 h 1917713"/>
              <a:gd name="connsiteX2" fmla="*/ 3086100 w 6248400"/>
              <a:gd name="connsiteY2" fmla="*/ 13 h 1917713"/>
              <a:gd name="connsiteX3" fmla="*/ 4356100 w 6248400"/>
              <a:gd name="connsiteY3" fmla="*/ 1308113 h 1917713"/>
              <a:gd name="connsiteX4" fmla="*/ 6248400 w 6248400"/>
              <a:gd name="connsiteY4" fmla="*/ 1816113 h 1917713"/>
              <a:gd name="connsiteX0" fmla="*/ 0 w 6248400"/>
              <a:gd name="connsiteY0" fmla="*/ 1930330 h 1930330"/>
              <a:gd name="connsiteX1" fmla="*/ 2044700 w 6248400"/>
              <a:gd name="connsiteY1" fmla="*/ 1295330 h 1930330"/>
              <a:gd name="connsiteX2" fmla="*/ 3276600 w 6248400"/>
              <a:gd name="connsiteY2" fmla="*/ 13 h 1930330"/>
              <a:gd name="connsiteX3" fmla="*/ 4356100 w 6248400"/>
              <a:gd name="connsiteY3" fmla="*/ 1320730 h 1930330"/>
              <a:gd name="connsiteX4" fmla="*/ 6248400 w 6248400"/>
              <a:gd name="connsiteY4" fmla="*/ 1828730 h 1930330"/>
              <a:gd name="connsiteX0" fmla="*/ 0 w 6527800"/>
              <a:gd name="connsiteY0" fmla="*/ 1930330 h 1930330"/>
              <a:gd name="connsiteX1" fmla="*/ 2044700 w 6527800"/>
              <a:gd name="connsiteY1" fmla="*/ 1295330 h 1930330"/>
              <a:gd name="connsiteX2" fmla="*/ 3276600 w 6527800"/>
              <a:gd name="connsiteY2" fmla="*/ 13 h 1930330"/>
              <a:gd name="connsiteX3" fmla="*/ 4356100 w 6527800"/>
              <a:gd name="connsiteY3" fmla="*/ 1320730 h 1930330"/>
              <a:gd name="connsiteX4" fmla="*/ 6527800 w 6527800"/>
              <a:gd name="connsiteY4" fmla="*/ 1853963 h 1930330"/>
              <a:gd name="connsiteX0" fmla="*/ 0 w 6527800"/>
              <a:gd name="connsiteY0" fmla="*/ 1930529 h 1930529"/>
              <a:gd name="connsiteX1" fmla="*/ 2044700 w 6527800"/>
              <a:gd name="connsiteY1" fmla="*/ 1295529 h 1930529"/>
              <a:gd name="connsiteX2" fmla="*/ 3276600 w 6527800"/>
              <a:gd name="connsiteY2" fmla="*/ 212 h 1930529"/>
              <a:gd name="connsiteX3" fmla="*/ 4940300 w 6527800"/>
              <a:gd name="connsiteY3" fmla="*/ 1396628 h 1930529"/>
              <a:gd name="connsiteX4" fmla="*/ 6527800 w 6527800"/>
              <a:gd name="connsiteY4" fmla="*/ 1854162 h 1930529"/>
              <a:gd name="connsiteX0" fmla="*/ 0 w 6527800"/>
              <a:gd name="connsiteY0" fmla="*/ 1930369 h 1930369"/>
              <a:gd name="connsiteX1" fmla="*/ 1727200 w 6527800"/>
              <a:gd name="connsiteY1" fmla="*/ 1345835 h 1930369"/>
              <a:gd name="connsiteX2" fmla="*/ 3276600 w 6527800"/>
              <a:gd name="connsiteY2" fmla="*/ 52 h 1930369"/>
              <a:gd name="connsiteX3" fmla="*/ 4940300 w 6527800"/>
              <a:gd name="connsiteY3" fmla="*/ 1396468 h 1930369"/>
              <a:gd name="connsiteX4" fmla="*/ 6527800 w 6527800"/>
              <a:gd name="connsiteY4" fmla="*/ 1854002 h 1930369"/>
              <a:gd name="connsiteX0" fmla="*/ 0 w 6502400"/>
              <a:gd name="connsiteY0" fmla="*/ 1930369 h 1930369"/>
              <a:gd name="connsiteX1" fmla="*/ 1727200 w 6502400"/>
              <a:gd name="connsiteY1" fmla="*/ 1345835 h 1930369"/>
              <a:gd name="connsiteX2" fmla="*/ 3276600 w 6502400"/>
              <a:gd name="connsiteY2" fmla="*/ 52 h 1930369"/>
              <a:gd name="connsiteX3" fmla="*/ 4940300 w 6502400"/>
              <a:gd name="connsiteY3" fmla="*/ 1396468 h 1930369"/>
              <a:gd name="connsiteX4" fmla="*/ 6502400 w 6502400"/>
              <a:gd name="connsiteY4" fmla="*/ 1753070 h 1930369"/>
              <a:gd name="connsiteX0" fmla="*/ 0 w 6489700"/>
              <a:gd name="connsiteY0" fmla="*/ 1930369 h 1930369"/>
              <a:gd name="connsiteX1" fmla="*/ 1727200 w 6489700"/>
              <a:gd name="connsiteY1" fmla="*/ 1345835 h 1930369"/>
              <a:gd name="connsiteX2" fmla="*/ 3276600 w 6489700"/>
              <a:gd name="connsiteY2" fmla="*/ 52 h 1930369"/>
              <a:gd name="connsiteX3" fmla="*/ 4940300 w 6489700"/>
              <a:gd name="connsiteY3" fmla="*/ 1396468 h 1930369"/>
              <a:gd name="connsiteX4" fmla="*/ 6489700 w 6489700"/>
              <a:gd name="connsiteY4" fmla="*/ 1823854 h 1930369"/>
              <a:gd name="connsiteX0" fmla="*/ 0 w 6477000"/>
              <a:gd name="connsiteY0" fmla="*/ 1930369 h 1930369"/>
              <a:gd name="connsiteX1" fmla="*/ 1727200 w 6477000"/>
              <a:gd name="connsiteY1" fmla="*/ 1345835 h 1930369"/>
              <a:gd name="connsiteX2" fmla="*/ 3276600 w 6477000"/>
              <a:gd name="connsiteY2" fmla="*/ 52 h 1930369"/>
              <a:gd name="connsiteX3" fmla="*/ 4940300 w 6477000"/>
              <a:gd name="connsiteY3" fmla="*/ 1396468 h 1930369"/>
              <a:gd name="connsiteX4" fmla="*/ 6477000 w 6477000"/>
              <a:gd name="connsiteY4" fmla="*/ 1844078 h 193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1930369">
                <a:moveTo>
                  <a:pt x="0" y="1930369"/>
                </a:moveTo>
                <a:cubicBezTo>
                  <a:pt x="765175" y="1772677"/>
                  <a:pt x="1181100" y="1667554"/>
                  <a:pt x="1727200" y="1345835"/>
                </a:cubicBezTo>
                <a:cubicBezTo>
                  <a:pt x="2273300" y="1024116"/>
                  <a:pt x="2741083" y="-8387"/>
                  <a:pt x="3276600" y="52"/>
                </a:cubicBezTo>
                <a:cubicBezTo>
                  <a:pt x="3812117" y="8491"/>
                  <a:pt x="4406900" y="1089130"/>
                  <a:pt x="4940300" y="1396468"/>
                </a:cubicBezTo>
                <a:cubicBezTo>
                  <a:pt x="5473700" y="1703806"/>
                  <a:pt x="5794375" y="1741419"/>
                  <a:pt x="6477000" y="1844078"/>
                </a:cubicBezTo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12" name="TextBox 11"/>
          <p:cNvSpPr txBox="1"/>
          <p:nvPr/>
        </p:nvSpPr>
        <p:spPr>
          <a:xfrm>
            <a:off x="10258927" y="10971728"/>
            <a:ext cx="8018798" cy="1200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98" i="1" dirty="0"/>
              <a:t>Level of Performance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6431" y="10387679"/>
            <a:ext cx="1313180" cy="1200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98" i="1"/>
              <a:t>0%</a:t>
            </a:r>
            <a:endParaRPr lang="en-US" sz="7198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206338" y="10285077"/>
            <a:ext cx="2249334" cy="1200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98" i="1" dirty="0"/>
              <a:t>100%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2355477" y="6353229"/>
            <a:ext cx="4016484" cy="1200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98" i="1"/>
              <a:t>Frequency</a:t>
            </a:r>
            <a:endParaRPr lang="en-US" sz="7198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39052" y="3586093"/>
            <a:ext cx="2249334" cy="1200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98" i="1" dirty="0"/>
              <a:t>100%</a:t>
            </a:r>
          </a:p>
        </p:txBody>
      </p:sp>
      <p:sp>
        <p:nvSpPr>
          <p:cNvPr id="18" name="Freeform 17"/>
          <p:cNvSpPr/>
          <p:nvPr/>
        </p:nvSpPr>
        <p:spPr>
          <a:xfrm>
            <a:off x="5383398" y="5465555"/>
            <a:ext cx="12925233" cy="4871339"/>
          </a:xfrm>
          <a:custGeom>
            <a:avLst/>
            <a:gdLst>
              <a:gd name="connsiteX0" fmla="*/ 0 w 6248400"/>
              <a:gd name="connsiteY0" fmla="*/ 1917713 h 1917713"/>
              <a:gd name="connsiteX1" fmla="*/ 2044700 w 6248400"/>
              <a:gd name="connsiteY1" fmla="*/ 1282713 h 1917713"/>
              <a:gd name="connsiteX2" fmla="*/ 3086100 w 6248400"/>
              <a:gd name="connsiteY2" fmla="*/ 13 h 1917713"/>
              <a:gd name="connsiteX3" fmla="*/ 4356100 w 6248400"/>
              <a:gd name="connsiteY3" fmla="*/ 1308113 h 1917713"/>
              <a:gd name="connsiteX4" fmla="*/ 6248400 w 6248400"/>
              <a:gd name="connsiteY4" fmla="*/ 1816113 h 1917713"/>
              <a:gd name="connsiteX0" fmla="*/ 0 w 6248400"/>
              <a:gd name="connsiteY0" fmla="*/ 1930330 h 1930330"/>
              <a:gd name="connsiteX1" fmla="*/ 2044700 w 6248400"/>
              <a:gd name="connsiteY1" fmla="*/ 1295330 h 1930330"/>
              <a:gd name="connsiteX2" fmla="*/ 3276600 w 6248400"/>
              <a:gd name="connsiteY2" fmla="*/ 13 h 1930330"/>
              <a:gd name="connsiteX3" fmla="*/ 4356100 w 6248400"/>
              <a:gd name="connsiteY3" fmla="*/ 1320730 h 1930330"/>
              <a:gd name="connsiteX4" fmla="*/ 6248400 w 6248400"/>
              <a:gd name="connsiteY4" fmla="*/ 1828730 h 1930330"/>
              <a:gd name="connsiteX0" fmla="*/ 0 w 6527800"/>
              <a:gd name="connsiteY0" fmla="*/ 1930330 h 1930330"/>
              <a:gd name="connsiteX1" fmla="*/ 2044700 w 6527800"/>
              <a:gd name="connsiteY1" fmla="*/ 1295330 h 1930330"/>
              <a:gd name="connsiteX2" fmla="*/ 3276600 w 6527800"/>
              <a:gd name="connsiteY2" fmla="*/ 13 h 1930330"/>
              <a:gd name="connsiteX3" fmla="*/ 4356100 w 6527800"/>
              <a:gd name="connsiteY3" fmla="*/ 1320730 h 1930330"/>
              <a:gd name="connsiteX4" fmla="*/ 6527800 w 6527800"/>
              <a:gd name="connsiteY4" fmla="*/ 1853963 h 1930330"/>
              <a:gd name="connsiteX0" fmla="*/ 0 w 6527800"/>
              <a:gd name="connsiteY0" fmla="*/ 1930529 h 1930529"/>
              <a:gd name="connsiteX1" fmla="*/ 2044700 w 6527800"/>
              <a:gd name="connsiteY1" fmla="*/ 1295529 h 1930529"/>
              <a:gd name="connsiteX2" fmla="*/ 3276600 w 6527800"/>
              <a:gd name="connsiteY2" fmla="*/ 212 h 1930529"/>
              <a:gd name="connsiteX3" fmla="*/ 4940300 w 6527800"/>
              <a:gd name="connsiteY3" fmla="*/ 1396628 h 1930529"/>
              <a:gd name="connsiteX4" fmla="*/ 6527800 w 6527800"/>
              <a:gd name="connsiteY4" fmla="*/ 1854162 h 1930529"/>
              <a:gd name="connsiteX0" fmla="*/ 0 w 6527800"/>
              <a:gd name="connsiteY0" fmla="*/ 1930369 h 1930369"/>
              <a:gd name="connsiteX1" fmla="*/ 1727200 w 6527800"/>
              <a:gd name="connsiteY1" fmla="*/ 1345835 h 1930369"/>
              <a:gd name="connsiteX2" fmla="*/ 3276600 w 6527800"/>
              <a:gd name="connsiteY2" fmla="*/ 52 h 1930369"/>
              <a:gd name="connsiteX3" fmla="*/ 4940300 w 6527800"/>
              <a:gd name="connsiteY3" fmla="*/ 1396468 h 1930369"/>
              <a:gd name="connsiteX4" fmla="*/ 6527800 w 6527800"/>
              <a:gd name="connsiteY4" fmla="*/ 1854002 h 1930369"/>
              <a:gd name="connsiteX0" fmla="*/ 0 w 6502400"/>
              <a:gd name="connsiteY0" fmla="*/ 1930369 h 1930369"/>
              <a:gd name="connsiteX1" fmla="*/ 1727200 w 6502400"/>
              <a:gd name="connsiteY1" fmla="*/ 1345835 h 1930369"/>
              <a:gd name="connsiteX2" fmla="*/ 3276600 w 6502400"/>
              <a:gd name="connsiteY2" fmla="*/ 52 h 1930369"/>
              <a:gd name="connsiteX3" fmla="*/ 4940300 w 6502400"/>
              <a:gd name="connsiteY3" fmla="*/ 1396468 h 1930369"/>
              <a:gd name="connsiteX4" fmla="*/ 6502400 w 6502400"/>
              <a:gd name="connsiteY4" fmla="*/ 1753070 h 1930369"/>
              <a:gd name="connsiteX0" fmla="*/ 0 w 6502400"/>
              <a:gd name="connsiteY0" fmla="*/ 2510713 h 2510713"/>
              <a:gd name="connsiteX1" fmla="*/ 1727200 w 6502400"/>
              <a:gd name="connsiteY1" fmla="*/ 1926179 h 2510713"/>
              <a:gd name="connsiteX2" fmla="*/ 4699000 w 6502400"/>
              <a:gd name="connsiteY2" fmla="*/ 35 h 2510713"/>
              <a:gd name="connsiteX3" fmla="*/ 4940300 w 6502400"/>
              <a:gd name="connsiteY3" fmla="*/ 1976812 h 2510713"/>
              <a:gd name="connsiteX4" fmla="*/ 6502400 w 6502400"/>
              <a:gd name="connsiteY4" fmla="*/ 2333414 h 2510713"/>
              <a:gd name="connsiteX0" fmla="*/ 0 w 6502400"/>
              <a:gd name="connsiteY0" fmla="*/ 2717687 h 2717687"/>
              <a:gd name="connsiteX1" fmla="*/ 1727200 w 6502400"/>
              <a:gd name="connsiteY1" fmla="*/ 2133153 h 2717687"/>
              <a:gd name="connsiteX2" fmla="*/ 4699000 w 6502400"/>
              <a:gd name="connsiteY2" fmla="*/ 207009 h 2717687"/>
              <a:gd name="connsiteX3" fmla="*/ 6019800 w 6502400"/>
              <a:gd name="connsiteY3" fmla="*/ 316538 h 2717687"/>
              <a:gd name="connsiteX4" fmla="*/ 6502400 w 6502400"/>
              <a:gd name="connsiteY4" fmla="*/ 2540388 h 2717687"/>
              <a:gd name="connsiteX0" fmla="*/ 0 w 6502400"/>
              <a:gd name="connsiteY0" fmla="*/ 2726287 h 2726287"/>
              <a:gd name="connsiteX1" fmla="*/ 2057400 w 6502400"/>
              <a:gd name="connsiteY1" fmla="*/ 2267918 h 2726287"/>
              <a:gd name="connsiteX2" fmla="*/ 4699000 w 6502400"/>
              <a:gd name="connsiteY2" fmla="*/ 215609 h 2726287"/>
              <a:gd name="connsiteX3" fmla="*/ 6019800 w 6502400"/>
              <a:gd name="connsiteY3" fmla="*/ 325138 h 2726287"/>
              <a:gd name="connsiteX4" fmla="*/ 6502400 w 6502400"/>
              <a:gd name="connsiteY4" fmla="*/ 2548988 h 2726287"/>
              <a:gd name="connsiteX0" fmla="*/ 0 w 6502400"/>
              <a:gd name="connsiteY0" fmla="*/ 2726287 h 2726287"/>
              <a:gd name="connsiteX1" fmla="*/ 2057400 w 6502400"/>
              <a:gd name="connsiteY1" fmla="*/ 2267918 h 2726287"/>
              <a:gd name="connsiteX2" fmla="*/ 4699000 w 6502400"/>
              <a:gd name="connsiteY2" fmla="*/ 215609 h 2726287"/>
              <a:gd name="connsiteX3" fmla="*/ 6019800 w 6502400"/>
              <a:gd name="connsiteY3" fmla="*/ 325138 h 2726287"/>
              <a:gd name="connsiteX4" fmla="*/ 6502400 w 6502400"/>
              <a:gd name="connsiteY4" fmla="*/ 2548988 h 2726287"/>
              <a:gd name="connsiteX0" fmla="*/ 0 w 6502400"/>
              <a:gd name="connsiteY0" fmla="*/ 2615941 h 2615941"/>
              <a:gd name="connsiteX1" fmla="*/ 2057400 w 6502400"/>
              <a:gd name="connsiteY1" fmla="*/ 2157572 h 2615941"/>
              <a:gd name="connsiteX2" fmla="*/ 4559300 w 6502400"/>
              <a:gd name="connsiteY2" fmla="*/ 307127 h 2615941"/>
              <a:gd name="connsiteX3" fmla="*/ 6019800 w 6502400"/>
              <a:gd name="connsiteY3" fmla="*/ 214792 h 2615941"/>
              <a:gd name="connsiteX4" fmla="*/ 6502400 w 6502400"/>
              <a:gd name="connsiteY4" fmla="*/ 2438642 h 2615941"/>
              <a:gd name="connsiteX0" fmla="*/ 0 w 6502400"/>
              <a:gd name="connsiteY0" fmla="*/ 2505651 h 2505651"/>
              <a:gd name="connsiteX1" fmla="*/ 2057400 w 6502400"/>
              <a:gd name="connsiteY1" fmla="*/ 2047282 h 2505651"/>
              <a:gd name="connsiteX2" fmla="*/ 4559300 w 6502400"/>
              <a:gd name="connsiteY2" fmla="*/ 196837 h 2505651"/>
              <a:gd name="connsiteX3" fmla="*/ 5918200 w 6502400"/>
              <a:gd name="connsiteY3" fmla="*/ 293750 h 2505651"/>
              <a:gd name="connsiteX4" fmla="*/ 6502400 w 6502400"/>
              <a:gd name="connsiteY4" fmla="*/ 2328352 h 2505651"/>
              <a:gd name="connsiteX0" fmla="*/ 0 w 6502400"/>
              <a:gd name="connsiteY0" fmla="*/ 2433704 h 2433704"/>
              <a:gd name="connsiteX1" fmla="*/ 2057400 w 6502400"/>
              <a:gd name="connsiteY1" fmla="*/ 1975335 h 2433704"/>
              <a:gd name="connsiteX2" fmla="*/ 4495800 w 6502400"/>
              <a:gd name="connsiteY2" fmla="*/ 251055 h 2433704"/>
              <a:gd name="connsiteX3" fmla="*/ 5918200 w 6502400"/>
              <a:gd name="connsiteY3" fmla="*/ 221803 h 2433704"/>
              <a:gd name="connsiteX4" fmla="*/ 6502400 w 6502400"/>
              <a:gd name="connsiteY4" fmla="*/ 2256405 h 2433704"/>
              <a:gd name="connsiteX0" fmla="*/ 0 w 6502400"/>
              <a:gd name="connsiteY0" fmla="*/ 2430329 h 2430329"/>
              <a:gd name="connsiteX1" fmla="*/ 2057400 w 6502400"/>
              <a:gd name="connsiteY1" fmla="*/ 1971960 h 2430329"/>
              <a:gd name="connsiteX2" fmla="*/ 4495800 w 6502400"/>
              <a:gd name="connsiteY2" fmla="*/ 247680 h 2430329"/>
              <a:gd name="connsiteX3" fmla="*/ 5918200 w 6502400"/>
              <a:gd name="connsiteY3" fmla="*/ 218428 h 2430329"/>
              <a:gd name="connsiteX4" fmla="*/ 6502400 w 6502400"/>
              <a:gd name="connsiteY4" fmla="*/ 2202564 h 2430329"/>
              <a:gd name="connsiteX0" fmla="*/ 0 w 6502400"/>
              <a:gd name="connsiteY0" fmla="*/ 2430329 h 2430329"/>
              <a:gd name="connsiteX1" fmla="*/ 2057400 w 6502400"/>
              <a:gd name="connsiteY1" fmla="*/ 1971960 h 2430329"/>
              <a:gd name="connsiteX2" fmla="*/ 4495800 w 6502400"/>
              <a:gd name="connsiteY2" fmla="*/ 247680 h 2430329"/>
              <a:gd name="connsiteX3" fmla="*/ 5918200 w 6502400"/>
              <a:gd name="connsiteY3" fmla="*/ 218428 h 2430329"/>
              <a:gd name="connsiteX4" fmla="*/ 6502400 w 6502400"/>
              <a:gd name="connsiteY4" fmla="*/ 2202564 h 2430329"/>
              <a:gd name="connsiteX0" fmla="*/ 0 w 6464300"/>
              <a:gd name="connsiteY0" fmla="*/ 2420293 h 2420293"/>
              <a:gd name="connsiteX1" fmla="*/ 2057400 w 6464300"/>
              <a:gd name="connsiteY1" fmla="*/ 1961924 h 2420293"/>
              <a:gd name="connsiteX2" fmla="*/ 4495800 w 6464300"/>
              <a:gd name="connsiteY2" fmla="*/ 237644 h 2420293"/>
              <a:gd name="connsiteX3" fmla="*/ 5918200 w 6464300"/>
              <a:gd name="connsiteY3" fmla="*/ 208392 h 2420293"/>
              <a:gd name="connsiteX4" fmla="*/ 6464300 w 6464300"/>
              <a:gd name="connsiteY4" fmla="*/ 2041129 h 2420293"/>
              <a:gd name="connsiteX0" fmla="*/ 0 w 6464300"/>
              <a:gd name="connsiteY0" fmla="*/ 2420293 h 2420293"/>
              <a:gd name="connsiteX1" fmla="*/ 2057400 w 6464300"/>
              <a:gd name="connsiteY1" fmla="*/ 1961924 h 2420293"/>
              <a:gd name="connsiteX2" fmla="*/ 4495800 w 6464300"/>
              <a:gd name="connsiteY2" fmla="*/ 237644 h 2420293"/>
              <a:gd name="connsiteX3" fmla="*/ 5918200 w 6464300"/>
              <a:gd name="connsiteY3" fmla="*/ 208392 h 2420293"/>
              <a:gd name="connsiteX4" fmla="*/ 6464300 w 6464300"/>
              <a:gd name="connsiteY4" fmla="*/ 2041129 h 242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300" h="2420293">
                <a:moveTo>
                  <a:pt x="0" y="2420293"/>
                </a:moveTo>
                <a:cubicBezTo>
                  <a:pt x="765175" y="2262601"/>
                  <a:pt x="1308100" y="2325699"/>
                  <a:pt x="2057400" y="1961924"/>
                </a:cubicBezTo>
                <a:cubicBezTo>
                  <a:pt x="2806700" y="1598149"/>
                  <a:pt x="3852333" y="529899"/>
                  <a:pt x="4495800" y="237644"/>
                </a:cubicBezTo>
                <a:cubicBezTo>
                  <a:pt x="5139267" y="-54611"/>
                  <a:pt x="5590117" y="-92189"/>
                  <a:pt x="5918200" y="208392"/>
                </a:cubicBezTo>
                <a:cubicBezTo>
                  <a:pt x="6246283" y="508973"/>
                  <a:pt x="6315075" y="1320260"/>
                  <a:pt x="6464300" y="204112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1846014" y="4900768"/>
            <a:ext cx="4659686" cy="78124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960286" y="3949451"/>
            <a:ext cx="451880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i="1" dirty="0"/>
              <a:t>Shifting by 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2041348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120" y="3061832"/>
            <a:ext cx="13699202" cy="3804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120" y="8379252"/>
            <a:ext cx="13687035" cy="3809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9436" y="1817826"/>
            <a:ext cx="13864886" cy="1200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98" dirty="0"/>
              <a:t>Blended course with on site meeting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1364" y="7179244"/>
            <a:ext cx="11721029" cy="1200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98" dirty="0"/>
              <a:t>Week-to-week Blended Course</a:t>
            </a:r>
          </a:p>
        </p:txBody>
      </p:sp>
    </p:spTree>
    <p:extLst>
      <p:ext uri="{BB962C8B-B14F-4D97-AF65-F5344CB8AC3E}">
        <p14:creationId xmlns:p14="http://schemas.microsoft.com/office/powerpoint/2010/main" val="4276266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309946"/>
            <a:ext cx="16175587" cy="2205785"/>
          </a:xfrm>
        </p:spPr>
        <p:txBody>
          <a:bodyPr>
            <a:normAutofit/>
          </a:bodyPr>
          <a:lstStyle/>
          <a:p>
            <a:r>
              <a:rPr lang="en-US" sz="5599" dirty="0"/>
              <a:t>Blended Learning: Flipped Classroom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816" y="2035458"/>
            <a:ext cx="18418360" cy="105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30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65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521A8FF-81E8-0749-AED7-AC225E2159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 r="19873"/>
          <a:stretch/>
        </p:blipFill>
        <p:spPr>
          <a:xfrm>
            <a:off x="11823166" y="10"/>
            <a:ext cx="12554484" cy="13715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10298" y="4632960"/>
            <a:ext cx="9872948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C47E9-EF4C-C248-A0F0-63D549A84B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880024" y="12712700"/>
            <a:ext cx="2331113" cy="7302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59A7AE3-A95B-4C74-8824-4AAF1866CEE7}" type="slidenum">
              <a:rPr lang="en-US"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en-US" sz="1200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F0E97-5380-FB4A-9C52-7ACF4D809EEA}"/>
              </a:ext>
            </a:extLst>
          </p:cNvPr>
          <p:cNvSpPr txBox="1"/>
          <p:nvPr/>
        </p:nvSpPr>
        <p:spPr>
          <a:xfrm>
            <a:off x="1310298" y="5235356"/>
            <a:ext cx="12943584" cy="4794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 err="1">
                <a:latin typeface="+mj-lt"/>
                <a:ea typeface="+mj-ea"/>
                <a:cs typeface="+mj-cs"/>
              </a:rPr>
              <a:t>Perancangan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Aktivitas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Pembelajaran</a:t>
            </a:r>
            <a:r>
              <a:rPr lang="en-US" sz="8800" b="1" dirty="0">
                <a:latin typeface="+mj-lt"/>
                <a:ea typeface="+mj-ea"/>
                <a:cs typeface="+mj-cs"/>
              </a:rPr>
              <a:t> Blended</a:t>
            </a:r>
          </a:p>
        </p:txBody>
      </p:sp>
    </p:spTree>
    <p:extLst>
      <p:ext uri="{BB962C8B-B14F-4D97-AF65-F5344CB8AC3E}">
        <p14:creationId xmlns:p14="http://schemas.microsoft.com/office/powerpoint/2010/main" val="305522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arth, Planet, World, Globe, Space, Map Of The World">
            <a:extLst>
              <a:ext uri="{FF2B5EF4-FFF2-40B4-BE49-F238E27FC236}">
                <a16:creationId xmlns:a16="http://schemas.microsoft.com/office/drawing/2014/main" id="{A693B9CA-738D-394F-B24E-BA6666D6C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" y="0"/>
            <a:ext cx="24377610" cy="1371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8064BF-FA0A-5149-8735-68F2A2788D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18886" y="4426527"/>
            <a:ext cx="17098594" cy="4096906"/>
          </a:xfrm>
        </p:spPr>
        <p:txBody>
          <a:bodyPr vert="horz" lIns="182832" tIns="91416" rIns="182832" bIns="91416" rtlCol="0" anchor="b">
            <a:normAutofit/>
          </a:bodyPr>
          <a:lstStyle/>
          <a:p>
            <a:pPr algn="ctr"/>
            <a:r>
              <a:rPr lang="en-US" sz="11997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DUNIA SEDANG BERUBAH</a:t>
            </a:r>
          </a:p>
        </p:txBody>
      </p:sp>
    </p:spTree>
    <p:extLst>
      <p:ext uri="{BB962C8B-B14F-4D97-AF65-F5344CB8AC3E}">
        <p14:creationId xmlns:p14="http://schemas.microsoft.com/office/powerpoint/2010/main" val="2799573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813" y="986676"/>
            <a:ext cx="12162436" cy="113718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1194" y="899924"/>
            <a:ext cx="6576507" cy="4065973"/>
          </a:xfrm>
        </p:spPr>
        <p:txBody>
          <a:bodyPr vert="horz" lIns="182832" tIns="91416" rIns="182832" bIns="91416" rtlCol="0" anchor="ctr">
            <a:normAutofit/>
          </a:bodyPr>
          <a:lstStyle/>
          <a:p>
            <a:r>
              <a:rPr lang="en-US" sz="5599" dirty="0" err="1">
                <a:latin typeface="Arial" charset="0"/>
                <a:ea typeface="Arial" charset="0"/>
                <a:cs typeface="Arial" charset="0"/>
              </a:rPr>
              <a:t>Contoh</a:t>
            </a:r>
            <a:r>
              <a:rPr lang="en-US" sz="5599" dirty="0">
                <a:latin typeface="Arial" charset="0"/>
                <a:ea typeface="Arial" charset="0"/>
                <a:cs typeface="Arial" charset="0"/>
              </a:rPr>
              <a:t> display </a:t>
            </a:r>
            <a:r>
              <a:rPr lang="en-US" sz="5599" dirty="0" err="1">
                <a:latin typeface="Arial" charset="0"/>
                <a:ea typeface="Arial" charset="0"/>
                <a:cs typeface="Arial" charset="0"/>
              </a:rPr>
              <a:t>konten</a:t>
            </a:r>
            <a:r>
              <a:rPr lang="en-US" sz="5599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99" dirty="0" err="1">
                <a:latin typeface="Arial" charset="0"/>
                <a:ea typeface="Arial" charset="0"/>
                <a:cs typeface="Arial" charset="0"/>
              </a:rPr>
              <a:t>elearning</a:t>
            </a:r>
            <a:r>
              <a:rPr lang="en-US" sz="5599" dirty="0">
                <a:latin typeface="Arial" charset="0"/>
                <a:ea typeface="Arial" charset="0"/>
                <a:cs typeface="Arial" charset="0"/>
              </a:rPr>
              <a:t> di Learning Management System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129672" y="899924"/>
            <a:ext cx="0" cy="11458627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3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424" y="61295"/>
            <a:ext cx="21025723" cy="2650436"/>
          </a:xfrm>
        </p:spPr>
        <p:txBody>
          <a:bodyPr>
            <a:normAutofit/>
          </a:bodyPr>
          <a:lstStyle/>
          <a:p>
            <a:r>
              <a:rPr lang="en-US" sz="7198" dirty="0" err="1">
                <a:latin typeface="Arial Rounded MT Bold" charset="0"/>
                <a:ea typeface="Arial Rounded MT Bold" charset="0"/>
                <a:cs typeface="Arial Rounded MT Bold" charset="0"/>
              </a:rPr>
              <a:t>Konten</a:t>
            </a:r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7198" dirty="0" err="1">
                <a:latin typeface="Arial Rounded MT Bold" charset="0"/>
                <a:ea typeface="Arial Rounded MT Bold" charset="0"/>
                <a:cs typeface="Arial Rounded MT Bold" charset="0"/>
              </a:rPr>
              <a:t>Utama</a:t>
            </a:r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 E-Learning Per </a:t>
            </a:r>
            <a:r>
              <a:rPr lang="en-US" sz="7198" dirty="0" err="1">
                <a:latin typeface="Arial Rounded MT Bold" charset="0"/>
                <a:ea typeface="Arial Rounded MT Bold" charset="0"/>
                <a:cs typeface="Arial Rounded MT Bold" charset="0"/>
              </a:rPr>
              <a:t>Pokok</a:t>
            </a:r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7198" dirty="0" err="1">
                <a:latin typeface="Arial Rounded MT Bold" charset="0"/>
                <a:ea typeface="Arial Rounded MT Bold" charset="0"/>
                <a:cs typeface="Arial Rounded MT Bold" charset="0"/>
              </a:rPr>
              <a:t>Bahasan</a:t>
            </a:r>
            <a:endParaRPr lang="en-US" sz="7198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95" y="2653744"/>
            <a:ext cx="1671695" cy="1665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541" y="7773370"/>
            <a:ext cx="1671695" cy="164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018" y="10539746"/>
            <a:ext cx="1659218" cy="162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72" y="5096528"/>
            <a:ext cx="1659218" cy="162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735004" y="2711731"/>
            <a:ext cx="6861349" cy="23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1. </a:t>
            </a:r>
            <a:r>
              <a:rPr lang="en-US" sz="7198" dirty="0" err="1">
                <a:latin typeface="Arial Rounded MT Bold" charset="0"/>
                <a:ea typeface="Arial Rounded MT Bold" charset="0"/>
                <a:cs typeface="Arial Rounded MT Bold" charset="0"/>
              </a:rPr>
              <a:t>Panduan</a:t>
            </a:r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7198" dirty="0" err="1">
                <a:latin typeface="Arial Rounded MT Bold" charset="0"/>
                <a:ea typeface="Arial Rounded MT Bold" charset="0"/>
                <a:cs typeface="Arial Rounded MT Bold" charset="0"/>
              </a:rPr>
              <a:t>Pembelajaran</a:t>
            </a:r>
            <a:endParaRPr lang="en-US" sz="7198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5004" y="4992931"/>
            <a:ext cx="6861349" cy="23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2. Video </a:t>
            </a:r>
            <a:r>
              <a:rPr lang="en-US" sz="7198" dirty="0" err="1">
                <a:latin typeface="Arial Rounded MT Bold" charset="0"/>
                <a:ea typeface="Arial Rounded MT Bold" charset="0"/>
                <a:cs typeface="Arial Rounded MT Bold" charset="0"/>
              </a:rPr>
              <a:t>pembelajaran</a:t>
            </a:r>
            <a:endParaRPr lang="en-US" sz="7198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541" y="5271292"/>
            <a:ext cx="1671695" cy="166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96" y="10597735"/>
            <a:ext cx="1585665" cy="162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648975" y="10615290"/>
            <a:ext cx="6861349" cy="23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4. Pop Quiz (In Video Quiz)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027285" y="2653744"/>
            <a:ext cx="6861349" cy="23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5. Forum </a:t>
            </a:r>
            <a:r>
              <a:rPr lang="en-US" sz="7198" dirty="0" err="1">
                <a:latin typeface="Arial Rounded MT Bold" charset="0"/>
                <a:ea typeface="Arial Rounded MT Bold" charset="0"/>
                <a:cs typeface="Arial Rounded MT Bold" charset="0"/>
              </a:rPr>
              <a:t>Diskusi</a:t>
            </a:r>
            <a:endParaRPr lang="en-US" sz="7198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541" y="2685073"/>
            <a:ext cx="1671695" cy="163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5027285" y="5271292"/>
            <a:ext cx="6861349" cy="120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6. Quiz 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27285" y="7552492"/>
            <a:ext cx="6861349" cy="23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7. Link </a:t>
            </a:r>
            <a:r>
              <a:rPr lang="en-US" sz="7198" dirty="0" err="1">
                <a:latin typeface="Arial Rounded MT Bold" charset="0"/>
                <a:ea typeface="Arial Rounded MT Bold" charset="0"/>
                <a:cs typeface="Arial Rounded MT Bold" charset="0"/>
              </a:rPr>
              <a:t>Sumber</a:t>
            </a:r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7198" dirty="0" err="1">
                <a:latin typeface="Arial Rounded MT Bold" charset="0"/>
                <a:ea typeface="Arial Rounded MT Bold" charset="0"/>
                <a:cs typeface="Arial Rounded MT Bold" charset="0"/>
              </a:rPr>
              <a:t>Eksternal</a:t>
            </a:r>
            <a:endParaRPr lang="en-US" sz="7198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27285" y="10408432"/>
            <a:ext cx="6861349" cy="120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8. </a:t>
            </a:r>
            <a:r>
              <a:rPr lang="en-US" sz="7198" dirty="0" err="1">
                <a:latin typeface="Arial Rounded MT Bold" charset="0"/>
                <a:ea typeface="Arial Rounded MT Bold" charset="0"/>
                <a:cs typeface="Arial Rounded MT Bold" charset="0"/>
              </a:rPr>
              <a:t>Tugas</a:t>
            </a:r>
            <a:endParaRPr lang="en-US" sz="7198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95" y="7847131"/>
            <a:ext cx="1659460" cy="162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676264" y="7772743"/>
            <a:ext cx="6861349" cy="23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98" dirty="0">
                <a:latin typeface="Arial Rounded MT Bold" charset="0"/>
                <a:ea typeface="Arial Rounded MT Bold" charset="0"/>
                <a:cs typeface="Arial Rounded MT Bold" charset="0"/>
              </a:rPr>
              <a:t>3. Lecture Notes</a:t>
            </a: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08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917" y="731847"/>
            <a:ext cx="17789770" cy="2872010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1.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Panduan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Pembelajaran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3608" y="4449794"/>
            <a:ext cx="8008012" cy="497990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999" dirty="0" err="1">
                <a:latin typeface="Arial" charset="0"/>
                <a:ea typeface="Arial" charset="0"/>
                <a:cs typeface="Arial" charset="0"/>
              </a:rPr>
              <a:t>Panduan</a:t>
            </a:r>
            <a:r>
              <a:rPr lang="en-US" sz="3999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999" dirty="0" err="1">
                <a:latin typeface="Arial" charset="0"/>
                <a:ea typeface="Arial" charset="0"/>
                <a:cs typeface="Arial" charset="0"/>
              </a:rPr>
              <a:t>pembelajaran</a:t>
            </a:r>
            <a:r>
              <a:rPr lang="en-US" sz="3999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999" dirty="0" err="1">
                <a:latin typeface="Arial" charset="0"/>
                <a:ea typeface="Arial" charset="0"/>
                <a:cs typeface="Arial" charset="0"/>
              </a:rPr>
              <a:t>berisi</a:t>
            </a:r>
            <a:r>
              <a:rPr lang="en-US" sz="3999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en-US" sz="3599" i="1" dirty="0">
                <a:latin typeface="Arial" charset="0"/>
                <a:ea typeface="Arial" charset="0"/>
                <a:cs typeface="Arial" charset="0"/>
              </a:rPr>
              <a:t>Learning Objective</a:t>
            </a:r>
            <a:r>
              <a:rPr lang="en-US" sz="3599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599" dirty="0" err="1">
                <a:latin typeface="Arial" charset="0"/>
                <a:ea typeface="Arial" charset="0"/>
                <a:cs typeface="Arial" charset="0"/>
              </a:rPr>
              <a:t>dari</a:t>
            </a:r>
            <a:r>
              <a:rPr lang="en-US" sz="3599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599" dirty="0" err="1">
                <a:latin typeface="Arial" charset="0"/>
                <a:ea typeface="Arial" charset="0"/>
                <a:cs typeface="Arial" charset="0"/>
              </a:rPr>
              <a:t>pokok</a:t>
            </a:r>
            <a:r>
              <a:rPr lang="en-US" sz="3599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599" dirty="0" err="1">
                <a:latin typeface="Arial" charset="0"/>
                <a:ea typeface="Arial" charset="0"/>
                <a:cs typeface="Arial" charset="0"/>
              </a:rPr>
              <a:t>bahasan</a:t>
            </a:r>
            <a:endParaRPr lang="en-US" sz="3599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50000"/>
              </a:lnSpc>
            </a:pPr>
            <a:r>
              <a:rPr lang="en-US" sz="3599" dirty="0" err="1">
                <a:latin typeface="Arial" charset="0"/>
                <a:ea typeface="Arial" charset="0"/>
                <a:cs typeface="Arial" charset="0"/>
              </a:rPr>
              <a:t>Instruksi</a:t>
            </a:r>
            <a:r>
              <a:rPr lang="en-US" sz="3599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3599" dirty="0" err="1">
                <a:latin typeface="Arial" charset="0"/>
                <a:ea typeface="Arial" charset="0"/>
                <a:cs typeface="Arial" charset="0"/>
              </a:rPr>
              <a:t>panduan</a:t>
            </a:r>
            <a:r>
              <a:rPr lang="en-US" sz="3599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599" dirty="0" err="1">
                <a:latin typeface="Arial" charset="0"/>
                <a:ea typeface="Arial" charset="0"/>
                <a:cs typeface="Arial" charset="0"/>
              </a:rPr>
              <a:t>dalam</a:t>
            </a:r>
            <a:r>
              <a:rPr lang="en-US" sz="3599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599" dirty="0" err="1">
                <a:latin typeface="Arial" charset="0"/>
                <a:ea typeface="Arial" charset="0"/>
                <a:cs typeface="Arial" charset="0"/>
              </a:rPr>
              <a:t>mempelajari</a:t>
            </a:r>
            <a:r>
              <a:rPr lang="en-US" sz="3599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599" dirty="0" err="1">
                <a:latin typeface="Arial" charset="0"/>
                <a:ea typeface="Arial" charset="0"/>
                <a:cs typeface="Arial" charset="0"/>
              </a:rPr>
              <a:t>pokok</a:t>
            </a:r>
            <a:r>
              <a:rPr lang="en-US" sz="3599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599" dirty="0" err="1">
                <a:latin typeface="Arial" charset="0"/>
                <a:ea typeface="Arial" charset="0"/>
                <a:cs typeface="Arial" charset="0"/>
              </a:rPr>
              <a:t>bahasan</a:t>
            </a:r>
            <a:endParaRPr lang="en-US" sz="3599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71" y="810883"/>
            <a:ext cx="2581030" cy="257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866" y="4777257"/>
            <a:ext cx="13020820" cy="571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9141619" y="4067752"/>
            <a:ext cx="0" cy="764076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680868" y="10726134"/>
            <a:ext cx="1285153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 err="1"/>
              <a:t>Contoh</a:t>
            </a:r>
            <a:r>
              <a:rPr lang="en-US" sz="3199" dirty="0"/>
              <a:t> </a:t>
            </a:r>
            <a:r>
              <a:rPr lang="en-US" sz="3199" dirty="0" err="1"/>
              <a:t>panduan</a:t>
            </a:r>
            <a:r>
              <a:rPr lang="en-US" sz="3199" dirty="0"/>
              <a:t> </a:t>
            </a:r>
            <a:r>
              <a:rPr lang="en-US" sz="3199" dirty="0" err="1"/>
              <a:t>pemebelajaran</a:t>
            </a:r>
            <a:r>
              <a:rPr lang="en-US" sz="3199" dirty="0"/>
              <a:t> </a:t>
            </a:r>
            <a:r>
              <a:rPr lang="en-US" sz="3199" dirty="0" err="1"/>
              <a:t>pada</a:t>
            </a:r>
            <a:r>
              <a:rPr lang="en-US" sz="3199" dirty="0"/>
              <a:t> MK </a:t>
            </a:r>
            <a:r>
              <a:rPr lang="en-US" sz="3199" i="1" dirty="0"/>
              <a:t>Software Defined Network (S1 TT)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22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32034" y="9651272"/>
            <a:ext cx="8008012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907911" y="9919515"/>
            <a:ext cx="8008012" cy="2632574"/>
          </a:xfrm>
          <a:prstGeom prst="rect">
            <a:avLst/>
          </a:prstGeom>
        </p:spPr>
        <p:txBody>
          <a:bodyPr vert="horz" lIns="182832" tIns="91416" rIns="182832" bIns="91416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999" dirty="0" err="1"/>
              <a:t>Terdapat</a:t>
            </a:r>
            <a:r>
              <a:rPr lang="en-US" sz="3999" dirty="0"/>
              <a:t> di </a:t>
            </a:r>
            <a:r>
              <a:rPr lang="en-US" sz="3999" dirty="0" err="1"/>
              <a:t>setiap</a:t>
            </a:r>
            <a:r>
              <a:rPr lang="en-US" sz="3999" dirty="0"/>
              <a:t> </a:t>
            </a:r>
            <a:r>
              <a:rPr lang="en-US" sz="3999" dirty="0" err="1"/>
              <a:t>pokok</a:t>
            </a:r>
            <a:r>
              <a:rPr lang="en-US" sz="3999" dirty="0"/>
              <a:t> </a:t>
            </a:r>
            <a:r>
              <a:rPr lang="en-US" sz="3999" dirty="0" err="1"/>
              <a:t>bahasan</a:t>
            </a:r>
            <a:endParaRPr lang="en-US" sz="3999" dirty="0"/>
          </a:p>
          <a:p>
            <a:pPr>
              <a:lnSpc>
                <a:spcPct val="150000"/>
              </a:lnSpc>
            </a:pPr>
            <a:r>
              <a:rPr lang="en-US" sz="3999" dirty="0"/>
              <a:t>Total </a:t>
            </a:r>
            <a:r>
              <a:rPr lang="en-US" sz="3999" dirty="0" err="1"/>
              <a:t>terdapat</a:t>
            </a:r>
            <a:r>
              <a:rPr lang="en-US" sz="3999" dirty="0"/>
              <a:t> 14 </a:t>
            </a:r>
            <a:r>
              <a:rPr lang="en-US" sz="3999" dirty="0" err="1"/>
              <a:t>panduan</a:t>
            </a:r>
            <a:r>
              <a:rPr lang="en-US" sz="3999" dirty="0"/>
              <a:t> </a:t>
            </a:r>
            <a:r>
              <a:rPr lang="en-US" sz="3999" dirty="0" err="1"/>
              <a:t>pembelajaran</a:t>
            </a:r>
            <a:endParaRPr lang="en-US" sz="3599" dirty="0"/>
          </a:p>
        </p:txBody>
      </p:sp>
    </p:spTree>
    <p:extLst>
      <p:ext uri="{BB962C8B-B14F-4D97-AF65-F5344CB8AC3E}">
        <p14:creationId xmlns:p14="http://schemas.microsoft.com/office/powerpoint/2010/main" val="3241493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917" y="731847"/>
            <a:ext cx="17789770" cy="2872010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2. Video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Pembelajaran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3606" y="4449793"/>
            <a:ext cx="21568080" cy="836660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id-ID" dirty="0">
                <a:latin typeface="Arial" charset="0"/>
                <a:ea typeface="Arial" charset="0"/>
                <a:cs typeface="Arial" charset="0"/>
              </a:rPr>
              <a:t>Kriteria dari Video Pembelajaran :</a:t>
            </a:r>
          </a:p>
          <a:p>
            <a:pPr lvl="1">
              <a:lnSpc>
                <a:spcPct val="120000"/>
              </a:lnSpc>
            </a:pP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Durasi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per video: 3 – 6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menit</a:t>
            </a:r>
            <a:endParaRPr lang="en-US" dirty="0">
              <a:effectLst/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20000"/>
              </a:lnSpc>
            </a:pP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Jenis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konten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video: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Berupa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video talking head, yang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dapat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dikombinasikan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dengan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video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animasi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, screencast, video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wawancara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atau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video tablet capture (khan style video) </a:t>
            </a:r>
          </a:p>
          <a:p>
            <a:pPr lvl="1">
              <a:lnSpc>
                <a:spcPct val="120000"/>
              </a:lnSpc>
            </a:pP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Resolusi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video: minimal 720 p HD (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lebar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: 1280 pixel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dan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tinggi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: 720 pixel)</a:t>
            </a:r>
          </a:p>
          <a:p>
            <a:pPr lvl="1">
              <a:lnSpc>
                <a:spcPct val="120000"/>
              </a:lnSpc>
            </a:pP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Kualitas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audio: High quality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tanpa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noise</a:t>
            </a:r>
          </a:p>
          <a:p>
            <a:pPr lvl="1">
              <a:lnSpc>
                <a:spcPct val="120000"/>
              </a:lnSpc>
            </a:pP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Terdapat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logo Tel-U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pada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bagian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pojok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kiri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atas</a:t>
            </a:r>
            <a:endParaRPr lang="en-US" dirty="0">
              <a:effectLst/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/>
              <a:t>Jumlah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Minimal 7 video per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pokok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bahasan</a:t>
            </a:r>
            <a:endParaRPr lang="en-US" dirty="0">
              <a:effectLst/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20000"/>
              </a:lnSpc>
            </a:pPr>
            <a:r>
              <a:rPr lang="en-US" dirty="0"/>
              <a:t>Total </a:t>
            </a:r>
            <a:r>
              <a:rPr lang="en-US" dirty="0" err="1"/>
              <a:t>terdapat</a:t>
            </a:r>
            <a:r>
              <a:rPr lang="en-US" dirty="0"/>
              <a:t> 98 Video </a:t>
            </a:r>
            <a:r>
              <a:rPr lang="en-US" dirty="0" err="1"/>
              <a:t>untuk</a:t>
            </a:r>
            <a:r>
              <a:rPr lang="en-US" dirty="0"/>
              <a:t> 1 Mata </a:t>
            </a:r>
            <a:r>
              <a:rPr lang="en-US" dirty="0" err="1"/>
              <a:t>Kuliah</a:t>
            </a:r>
            <a:endParaRPr lang="en-US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47" y="635832"/>
            <a:ext cx="3122733" cy="3064036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21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917" y="731847"/>
            <a:ext cx="17789770" cy="2872010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2. Video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Pembelajaran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(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lanj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.)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47" y="635832"/>
            <a:ext cx="3122733" cy="3064036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82835" y="11373382"/>
            <a:ext cx="5234878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199" b="1" dirty="0" err="1"/>
              <a:t>Contoh</a:t>
            </a:r>
            <a:r>
              <a:rPr lang="en-US" sz="3199" b="1" dirty="0"/>
              <a:t> video </a:t>
            </a:r>
            <a:r>
              <a:rPr lang="en-US" sz="3199" b="1" dirty="0" err="1"/>
              <a:t>pembelajaran</a:t>
            </a:r>
            <a:endParaRPr lang="en-US" sz="3199" b="1" dirty="0"/>
          </a:p>
          <a:p>
            <a:pPr algn="r"/>
            <a:r>
              <a:rPr lang="en-US" sz="3199" b="1" dirty="0"/>
              <a:t>MK  </a:t>
            </a:r>
            <a:r>
              <a:rPr lang="en-US" sz="3199" b="1" dirty="0" err="1"/>
              <a:t>Manajemen</a:t>
            </a:r>
            <a:r>
              <a:rPr lang="en-US" sz="3199" b="1" dirty="0"/>
              <a:t> Acara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86620" y="10971729"/>
            <a:ext cx="0" cy="1868881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24</a:t>
            </a:fld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72" y="3041514"/>
            <a:ext cx="14587712" cy="91545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49993" y="12348296"/>
            <a:ext cx="2436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hlinkClick r:id="rId4"/>
              </a:rPr>
              <a:t>Link </a:t>
            </a:r>
            <a:r>
              <a:rPr lang="en-US" sz="2000" dirty="0" err="1">
                <a:hlinkClick r:id="rId4"/>
              </a:rPr>
              <a:t>ke</a:t>
            </a:r>
            <a:r>
              <a:rPr lang="en-US" sz="2000" dirty="0">
                <a:hlinkClick r:id="rId4"/>
              </a:rPr>
              <a:t> </a:t>
            </a:r>
            <a:r>
              <a:rPr lang="en-US" sz="2000" dirty="0" err="1">
                <a:hlinkClick r:id="rId4"/>
              </a:rPr>
              <a:t>sumber</a:t>
            </a:r>
            <a:r>
              <a:rPr lang="en-US" sz="2000" dirty="0">
                <a:hlinkClick r:id="rId4"/>
              </a:rPr>
              <a:t> video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1949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917" y="731847"/>
            <a:ext cx="17789770" cy="2872010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2. Video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Pembelajaran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(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lanj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.)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08" y="635833"/>
            <a:ext cx="3019272" cy="2962520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" y="10925389"/>
            <a:ext cx="6581864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199" b="1" dirty="0" err="1"/>
              <a:t>Contoh</a:t>
            </a:r>
            <a:r>
              <a:rPr lang="en-US" sz="3199" b="1" dirty="0"/>
              <a:t> video </a:t>
            </a:r>
            <a:r>
              <a:rPr lang="en-US" sz="3199" b="1" dirty="0" err="1"/>
              <a:t>pembelajaran</a:t>
            </a:r>
            <a:endParaRPr lang="en-US" sz="3199" b="1" dirty="0"/>
          </a:p>
          <a:p>
            <a:pPr algn="r"/>
            <a:r>
              <a:rPr lang="en-US" sz="3199" b="1" dirty="0"/>
              <a:t>MK  </a:t>
            </a:r>
            <a:r>
              <a:rPr lang="en-US" sz="3199" b="1" dirty="0" err="1"/>
              <a:t>Dasar</a:t>
            </a:r>
            <a:r>
              <a:rPr lang="en-US" sz="3199" b="1" dirty="0"/>
              <a:t> </a:t>
            </a:r>
            <a:r>
              <a:rPr lang="en-US" sz="3199" b="1" dirty="0" err="1"/>
              <a:t>Sistem</a:t>
            </a:r>
            <a:r>
              <a:rPr lang="en-US" sz="3199" b="1" dirty="0"/>
              <a:t> Telekomunikasi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903962" y="10925388"/>
            <a:ext cx="0" cy="1570899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25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45236" y="12085390"/>
            <a:ext cx="2436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hlinkClick r:id="rId3"/>
              </a:rPr>
              <a:t>Link </a:t>
            </a:r>
            <a:r>
              <a:rPr lang="en-US" sz="2000" dirty="0" err="1">
                <a:hlinkClick r:id="rId3"/>
              </a:rPr>
              <a:t>ke</a:t>
            </a:r>
            <a:r>
              <a:rPr lang="en-US" sz="2000" dirty="0">
                <a:hlinkClick r:id="rId3"/>
              </a:rPr>
              <a:t> </a:t>
            </a:r>
            <a:r>
              <a:rPr lang="en-US" sz="2000" dirty="0" err="1">
                <a:hlinkClick r:id="rId3"/>
              </a:rPr>
              <a:t>sumber</a:t>
            </a:r>
            <a:r>
              <a:rPr lang="en-US" sz="2000" dirty="0">
                <a:hlinkClick r:id="rId3"/>
              </a:rPr>
              <a:t> video 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59" y="3188989"/>
            <a:ext cx="14928469" cy="917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42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917" y="731847"/>
            <a:ext cx="17789770" cy="2872010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3. Lecture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3608" y="4449793"/>
            <a:ext cx="8008012" cy="83666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i="1" dirty="0">
                <a:effectLst/>
                <a:latin typeface="Arial" charset="0"/>
                <a:ea typeface="Arial" charset="0"/>
                <a:cs typeface="Arial" charset="0"/>
              </a:rPr>
              <a:t>Lecture note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berupa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slide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atau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makalah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dalam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bentuk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berkas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ppt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ms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word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atau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pdf</a:t>
            </a:r>
          </a:p>
          <a:p>
            <a:pPr>
              <a:lnSpc>
                <a:spcPct val="100000"/>
              </a:lnSpc>
            </a:pP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minimal 1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berkas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pokok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bahasan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(total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terdapat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14 </a:t>
            </a:r>
            <a:r>
              <a:rPr lang="en-US" i="1" dirty="0">
                <a:effectLst/>
                <a:latin typeface="Arial" charset="0"/>
                <a:ea typeface="Arial" charset="0"/>
                <a:cs typeface="Arial" charset="0"/>
              </a:rPr>
              <a:t>Lecture Note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1619" y="4067752"/>
            <a:ext cx="0" cy="764076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159495" y="10726132"/>
            <a:ext cx="11386643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 err="1"/>
              <a:t>Contoh</a:t>
            </a:r>
            <a:r>
              <a:rPr lang="en-US" sz="3199" dirty="0"/>
              <a:t> Lecture Note </a:t>
            </a:r>
            <a:r>
              <a:rPr lang="en-US" sz="3199" dirty="0" err="1"/>
              <a:t>pada</a:t>
            </a:r>
            <a:r>
              <a:rPr lang="en-US" sz="3199" dirty="0"/>
              <a:t> MK </a:t>
            </a:r>
            <a:r>
              <a:rPr lang="en-US" sz="3199" dirty="0" err="1"/>
              <a:t>Dasar</a:t>
            </a:r>
            <a:r>
              <a:rPr lang="en-US" sz="3199" dirty="0"/>
              <a:t> </a:t>
            </a:r>
            <a:r>
              <a:rPr lang="en-US" sz="3199" dirty="0" err="1"/>
              <a:t>Sistem</a:t>
            </a:r>
            <a:r>
              <a:rPr lang="en-US" sz="3199" dirty="0"/>
              <a:t> Telekomunikasi (D3 TT)</a:t>
            </a:r>
            <a:endParaRPr lang="en-US" sz="3199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27" y="1106894"/>
            <a:ext cx="2724456" cy="2672856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867" y="3945922"/>
            <a:ext cx="12531902" cy="643814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38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917" y="731847"/>
            <a:ext cx="17789770" cy="2872010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4. Pop Quiz (In Quiz Video)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3608" y="4449793"/>
            <a:ext cx="8008012" cy="836660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i="1" dirty="0">
                <a:effectLst/>
                <a:latin typeface="Arial" charset="0"/>
                <a:ea typeface="Arial" charset="0"/>
                <a:cs typeface="Arial" charset="0"/>
              </a:rPr>
              <a:t>Pop Quiz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berupa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Quiz yang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terdapat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sela-sela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video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pembelajaran</a:t>
            </a:r>
            <a:endParaRPr lang="en-US" dirty="0">
              <a:effectLst/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Minimal 3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soal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untuk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setiap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video</a:t>
            </a:r>
          </a:p>
          <a:p>
            <a:pPr>
              <a:lnSpc>
                <a:spcPct val="100000"/>
              </a:lnSpc>
            </a:pPr>
            <a:r>
              <a:rPr lang="en-US" dirty="0"/>
              <a:t>Total </a:t>
            </a:r>
            <a:r>
              <a:rPr lang="en-US" dirty="0" err="1"/>
              <a:t>terdapat</a:t>
            </a:r>
            <a:r>
              <a:rPr lang="en-US" dirty="0"/>
              <a:t> 294 (3x7x14) </a:t>
            </a:r>
            <a:r>
              <a:rPr lang="en-US" dirty="0" err="1"/>
              <a:t>soal</a:t>
            </a:r>
            <a:r>
              <a:rPr lang="en-US" dirty="0"/>
              <a:t> pop quiz per MK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Disertai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feedback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untuk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setiap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effectLst/>
                <a:latin typeface="Arial" charset="0"/>
                <a:ea typeface="Arial" charset="0"/>
                <a:cs typeface="Arial" charset="0"/>
              </a:rPr>
              <a:t>pertanyaan</a:t>
            </a:r>
            <a:endParaRPr lang="en-US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141619" y="4067752"/>
            <a:ext cx="0" cy="764076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159494" y="10726132"/>
            <a:ext cx="10706970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 err="1"/>
              <a:t>Contoh</a:t>
            </a:r>
            <a:r>
              <a:rPr lang="en-US" sz="3199" dirty="0"/>
              <a:t> Pop Quiz </a:t>
            </a:r>
            <a:r>
              <a:rPr lang="en-US" sz="3199" dirty="0" err="1"/>
              <a:t>pada</a:t>
            </a:r>
            <a:r>
              <a:rPr lang="en-US" sz="3199" dirty="0"/>
              <a:t> MK </a:t>
            </a:r>
            <a:r>
              <a:rPr lang="en-US" sz="3199" dirty="0" err="1"/>
              <a:t>Dasar</a:t>
            </a:r>
            <a:r>
              <a:rPr lang="en-US" sz="3199" dirty="0"/>
              <a:t> </a:t>
            </a:r>
            <a:r>
              <a:rPr lang="en-US" sz="3199" dirty="0" err="1"/>
              <a:t>Sistem</a:t>
            </a:r>
            <a:r>
              <a:rPr lang="en-US" sz="3199" dirty="0"/>
              <a:t> Telekomunikasi (D3 TT)</a:t>
            </a:r>
            <a:endParaRPr lang="en-US" sz="3199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26" y="1106894"/>
            <a:ext cx="2669879" cy="2741210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46" y="4067752"/>
            <a:ext cx="11417136" cy="665838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30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917" y="731847"/>
            <a:ext cx="17789770" cy="2872010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6. Quiz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3608" y="4449793"/>
            <a:ext cx="8008012" cy="83666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799" dirty="0">
                <a:latin typeface="Arial" charset="0"/>
                <a:ea typeface="Arial" charset="0"/>
                <a:cs typeface="Arial" charset="0"/>
              </a:rPr>
              <a:t>Quiz Review </a:t>
            </a:r>
            <a:r>
              <a:rPr lang="en-US" sz="4799" dirty="0" err="1">
                <a:latin typeface="Arial" charset="0"/>
                <a:ea typeface="Arial" charset="0"/>
                <a:cs typeface="Arial" charset="0"/>
              </a:rPr>
              <a:t>berupa</a:t>
            </a:r>
            <a:r>
              <a:rPr lang="en-US" sz="4799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4799" dirty="0" err="1"/>
              <a:t>pertanyaan</a:t>
            </a:r>
            <a:r>
              <a:rPr lang="en-US" sz="4799" dirty="0"/>
              <a:t> </a:t>
            </a:r>
            <a:r>
              <a:rPr lang="en-US" sz="4799" dirty="0" err="1"/>
              <a:t>pilihan</a:t>
            </a:r>
            <a:r>
              <a:rPr lang="en-US" sz="4799" dirty="0"/>
              <a:t> </a:t>
            </a:r>
            <a:r>
              <a:rPr lang="en-US" sz="4799" dirty="0" err="1"/>
              <a:t>ganda</a:t>
            </a:r>
            <a:r>
              <a:rPr lang="en-US" sz="4799" dirty="0"/>
              <a:t> minimal 5 </a:t>
            </a:r>
            <a:r>
              <a:rPr lang="en-US" sz="4799" dirty="0" err="1"/>
              <a:t>soal</a:t>
            </a:r>
            <a:r>
              <a:rPr lang="en-US" sz="4799" dirty="0"/>
              <a:t> </a:t>
            </a:r>
            <a:r>
              <a:rPr lang="en-US" sz="4799" dirty="0" err="1"/>
              <a:t>beserta</a:t>
            </a:r>
            <a:r>
              <a:rPr lang="en-US" sz="4799" dirty="0"/>
              <a:t> </a:t>
            </a:r>
            <a:r>
              <a:rPr lang="en-US" sz="4799" dirty="0" err="1"/>
              <a:t>dengan</a:t>
            </a:r>
            <a:r>
              <a:rPr lang="en-US" sz="4799" dirty="0"/>
              <a:t> bank </a:t>
            </a:r>
            <a:r>
              <a:rPr lang="en-US" sz="4799" dirty="0" err="1"/>
              <a:t>soalnya</a:t>
            </a:r>
            <a:r>
              <a:rPr lang="en-US" sz="4799" dirty="0"/>
              <a:t> </a:t>
            </a:r>
            <a:r>
              <a:rPr lang="id-ID" sz="4799" dirty="0"/>
              <a:t>(Rasio soal dengan bank soal adalah 1:3</a:t>
            </a:r>
            <a:r>
              <a:rPr lang="en-US" sz="4799" dirty="0"/>
              <a:t>) </a:t>
            </a:r>
            <a:r>
              <a:rPr lang="en-US" sz="4799" dirty="0" err="1"/>
              <a:t>untuk</a:t>
            </a:r>
            <a:r>
              <a:rPr lang="en-US" sz="4799" dirty="0"/>
              <a:t> </a:t>
            </a:r>
            <a:r>
              <a:rPr lang="en-US" sz="4799" dirty="0" err="1"/>
              <a:t>tiap</a:t>
            </a:r>
            <a:r>
              <a:rPr lang="en-US" sz="4799" dirty="0"/>
              <a:t> </a:t>
            </a:r>
            <a:r>
              <a:rPr lang="en-US" sz="4799" dirty="0" err="1"/>
              <a:t>pokok</a:t>
            </a:r>
            <a:r>
              <a:rPr lang="en-US" sz="4799" dirty="0"/>
              <a:t> </a:t>
            </a:r>
            <a:r>
              <a:rPr lang="en-US" sz="4799" dirty="0" err="1"/>
              <a:t>bahasan</a:t>
            </a:r>
            <a:endParaRPr lang="en-US" sz="4799" dirty="0"/>
          </a:p>
          <a:p>
            <a:pPr>
              <a:lnSpc>
                <a:spcPct val="100000"/>
              </a:lnSpc>
            </a:pPr>
            <a:r>
              <a:rPr lang="en-US" sz="4799" dirty="0"/>
              <a:t>Total </a:t>
            </a:r>
            <a:r>
              <a:rPr lang="en-US" sz="4799" dirty="0" err="1"/>
              <a:t>terdapat</a:t>
            </a:r>
            <a:r>
              <a:rPr lang="en-US" sz="4799" dirty="0"/>
              <a:t> 210 (5x3x14) </a:t>
            </a:r>
            <a:r>
              <a:rPr lang="en-US" sz="4799" dirty="0" err="1"/>
              <a:t>soal</a:t>
            </a:r>
            <a:r>
              <a:rPr lang="en-US" sz="4799" dirty="0"/>
              <a:t> review quiz per MK</a:t>
            </a:r>
          </a:p>
          <a:p>
            <a:pPr marL="0" indent="0">
              <a:lnSpc>
                <a:spcPct val="100000"/>
              </a:lnSpc>
              <a:buNone/>
            </a:pPr>
            <a:endParaRPr lang="en-US" sz="4799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141619" y="4067752"/>
            <a:ext cx="0" cy="764076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32378" y="9489762"/>
            <a:ext cx="1126507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 err="1"/>
              <a:t>Contoh</a:t>
            </a:r>
            <a:r>
              <a:rPr lang="en-US" sz="3199" dirty="0"/>
              <a:t> Quiz Review </a:t>
            </a:r>
            <a:r>
              <a:rPr lang="en-US" sz="3199" dirty="0" err="1"/>
              <a:t>pada</a:t>
            </a:r>
            <a:r>
              <a:rPr lang="en-US" sz="3199" dirty="0"/>
              <a:t> MK </a:t>
            </a:r>
            <a:r>
              <a:rPr lang="en-US" sz="3199" dirty="0" err="1"/>
              <a:t>Dasar</a:t>
            </a:r>
            <a:r>
              <a:rPr lang="en-US" sz="3199" dirty="0"/>
              <a:t> </a:t>
            </a:r>
            <a:r>
              <a:rPr lang="en-US" sz="3199" dirty="0" err="1"/>
              <a:t>Sistem</a:t>
            </a:r>
            <a:r>
              <a:rPr lang="en-US" sz="3199" dirty="0"/>
              <a:t> Telekomunikasi (D3 TT)</a:t>
            </a:r>
            <a:endParaRPr lang="en-US" sz="3199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24" y="1106894"/>
            <a:ext cx="2751597" cy="2741210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495" y="4671734"/>
            <a:ext cx="13017599" cy="442708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1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917" y="731847"/>
            <a:ext cx="17789770" cy="2872010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7. Link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Sumber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Belajar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Eksternal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3608" y="4449793"/>
            <a:ext cx="8008012" cy="83666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799" dirty="0">
                <a:latin typeface="Arial" charset="0"/>
                <a:ea typeface="Arial" charset="0"/>
                <a:cs typeface="Arial" charset="0"/>
              </a:rPr>
              <a:t>Link </a:t>
            </a:r>
            <a:r>
              <a:rPr lang="en-US" sz="4799" dirty="0" err="1">
                <a:latin typeface="Arial" charset="0"/>
                <a:ea typeface="Arial" charset="0"/>
                <a:cs typeface="Arial" charset="0"/>
              </a:rPr>
              <a:t>Eksternal</a:t>
            </a:r>
            <a:r>
              <a:rPr lang="en-US" sz="4799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799" dirty="0" err="1">
                <a:latin typeface="Arial" charset="0"/>
                <a:ea typeface="Arial" charset="0"/>
                <a:cs typeface="Arial" charset="0"/>
              </a:rPr>
              <a:t>berupa</a:t>
            </a:r>
            <a:r>
              <a:rPr lang="en-US" sz="4799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0"/>
            <a:r>
              <a:rPr lang="en-US" sz="4799" dirty="0" err="1"/>
              <a:t>Konten</a:t>
            </a:r>
            <a:r>
              <a:rPr lang="en-US" sz="4799" dirty="0"/>
              <a:t> link – link </a:t>
            </a:r>
            <a:r>
              <a:rPr lang="en-US" sz="4799" dirty="0" err="1"/>
              <a:t>eksternal</a:t>
            </a:r>
            <a:r>
              <a:rPr lang="en-US" sz="4799" dirty="0"/>
              <a:t> yang </a:t>
            </a:r>
            <a:r>
              <a:rPr lang="en-US" sz="4799" dirty="0" err="1"/>
              <a:t>mendukung</a:t>
            </a:r>
            <a:r>
              <a:rPr lang="en-US" sz="4799" dirty="0"/>
              <a:t> </a:t>
            </a:r>
            <a:r>
              <a:rPr lang="en-US" sz="4799" dirty="0" err="1"/>
              <a:t>perkuliahan</a:t>
            </a:r>
            <a:r>
              <a:rPr lang="en-US" sz="4799" dirty="0"/>
              <a:t> minimal 1 per </a:t>
            </a:r>
            <a:r>
              <a:rPr lang="en-US" sz="4799" dirty="0" err="1"/>
              <a:t>pokok</a:t>
            </a:r>
            <a:r>
              <a:rPr lang="en-US" sz="4799" dirty="0"/>
              <a:t> </a:t>
            </a:r>
            <a:r>
              <a:rPr lang="en-US" sz="4799" dirty="0" err="1"/>
              <a:t>bahasan</a:t>
            </a:r>
            <a:r>
              <a:rPr lang="en-US" sz="4799" dirty="0"/>
              <a:t>.</a:t>
            </a:r>
          </a:p>
          <a:p>
            <a:pPr lvl="0"/>
            <a:r>
              <a:rPr lang="en-US" sz="4799" dirty="0"/>
              <a:t>Total </a:t>
            </a:r>
            <a:r>
              <a:rPr lang="en-US" sz="4799" dirty="0" err="1"/>
              <a:t>terdapat</a:t>
            </a:r>
            <a:r>
              <a:rPr lang="en-US" sz="4799" dirty="0"/>
              <a:t> 14 link </a:t>
            </a:r>
            <a:r>
              <a:rPr lang="en-US" sz="4799" dirty="0" err="1"/>
              <a:t>eksternal</a:t>
            </a:r>
            <a:r>
              <a:rPr lang="en-US" sz="4799" dirty="0"/>
              <a:t> per MK</a:t>
            </a:r>
          </a:p>
          <a:p>
            <a:pPr marL="0" indent="0">
              <a:lnSpc>
                <a:spcPct val="100000"/>
              </a:lnSpc>
              <a:buNone/>
            </a:pPr>
            <a:endParaRPr lang="en-US" sz="4799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141619" y="4067752"/>
            <a:ext cx="0" cy="764076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32378" y="9489762"/>
            <a:ext cx="921630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 err="1"/>
              <a:t>Contoh</a:t>
            </a:r>
            <a:r>
              <a:rPr lang="en-US" sz="3199" dirty="0"/>
              <a:t> Quiz Review </a:t>
            </a:r>
            <a:r>
              <a:rPr lang="en-US" sz="3199" dirty="0" err="1"/>
              <a:t>pada</a:t>
            </a:r>
            <a:r>
              <a:rPr lang="en-US" sz="3199" dirty="0"/>
              <a:t> MK </a:t>
            </a:r>
            <a:r>
              <a:rPr lang="en-US" sz="3199" dirty="0" err="1"/>
              <a:t>Manajemen</a:t>
            </a:r>
            <a:r>
              <a:rPr lang="en-US" sz="3199" dirty="0"/>
              <a:t> SDM (S1 TI)</a:t>
            </a:r>
            <a:endParaRPr lang="en-US" sz="3199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42" y="1040835"/>
            <a:ext cx="2601856" cy="2563020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56" y="4966763"/>
            <a:ext cx="13915575" cy="416451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Konten Utama MK Daring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F090-B142-D649-8C9E-331CE5C6E5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5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/>
          <p:cNvSpPr txBox="1"/>
          <p:nvPr/>
        </p:nvSpPr>
        <p:spPr>
          <a:xfrm>
            <a:off x="4099551" y="9396473"/>
            <a:ext cx="2871849" cy="474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733"/>
              </a:lnSpc>
              <a:spcAft>
                <a:spcPts val="3199"/>
              </a:spcAft>
            </a:pPr>
            <a:r>
              <a:rPr lang="en-US" sz="44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Internet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0496127" y="9416863"/>
            <a:ext cx="3426579" cy="965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733"/>
              </a:lnSpc>
              <a:spcAft>
                <a:spcPts val="3199"/>
              </a:spcAft>
            </a:pPr>
            <a:r>
              <a:rPr lang="en-US" sz="4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Ubiquitous computing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97698" y="1069853"/>
            <a:ext cx="12971849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AKSELERATOR PERUBAHAN</a:t>
            </a:r>
            <a:endParaRPr lang="id-ID" sz="8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Lato Light" charset="0"/>
            </a:endParaRPr>
          </a:p>
        </p:txBody>
      </p:sp>
      <p:sp>
        <p:nvSpPr>
          <p:cNvPr id="21" name="Shape 2643">
            <a:extLst>
              <a:ext uri="{FF2B5EF4-FFF2-40B4-BE49-F238E27FC236}">
                <a16:creationId xmlns:a16="http://schemas.microsoft.com/office/drawing/2014/main" id="{81B0B351-43ED-C544-B492-492E3454CFCE}"/>
              </a:ext>
            </a:extLst>
          </p:cNvPr>
          <p:cNvSpPr/>
          <p:nvPr/>
        </p:nvSpPr>
        <p:spPr>
          <a:xfrm>
            <a:off x="11033760" y="4603283"/>
            <a:ext cx="2351314" cy="4192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23" name="Shape 2850">
            <a:extLst>
              <a:ext uri="{FF2B5EF4-FFF2-40B4-BE49-F238E27FC236}">
                <a16:creationId xmlns:a16="http://schemas.microsoft.com/office/drawing/2014/main" id="{6C2BE352-F6C7-F64D-8A62-C5423582AB98}"/>
              </a:ext>
            </a:extLst>
          </p:cNvPr>
          <p:cNvSpPr/>
          <p:nvPr/>
        </p:nvSpPr>
        <p:spPr>
          <a:xfrm>
            <a:off x="3538038" y="4603283"/>
            <a:ext cx="3994876" cy="3994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0"/>
                </a:move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cubicBezTo>
                  <a:pt x="11607" y="982"/>
                  <a:pt x="20618" y="9993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9451"/>
                  <a:pt x="12149" y="0"/>
                  <a:pt x="491" y="0"/>
                </a:cubicBezTo>
                <a:moveTo>
                  <a:pt x="491" y="9818"/>
                </a:moveTo>
                <a:cubicBezTo>
                  <a:pt x="220" y="9818"/>
                  <a:pt x="0" y="10038"/>
                  <a:pt x="0" y="10309"/>
                </a:cubicBezTo>
                <a:cubicBezTo>
                  <a:pt x="0" y="10581"/>
                  <a:pt x="220" y="10800"/>
                  <a:pt x="491" y="10800"/>
                </a:cubicBezTo>
                <a:cubicBezTo>
                  <a:pt x="6184" y="10800"/>
                  <a:pt x="10800" y="15416"/>
                  <a:pt x="10800" y="21109"/>
                </a:cubicBezTo>
                <a:cubicBezTo>
                  <a:pt x="10800" y="21380"/>
                  <a:pt x="11020" y="21600"/>
                  <a:pt x="11291" y="21600"/>
                </a:cubicBezTo>
                <a:cubicBezTo>
                  <a:pt x="11562" y="21600"/>
                  <a:pt x="11782" y="21380"/>
                  <a:pt x="11782" y="21109"/>
                </a:cubicBezTo>
                <a:cubicBezTo>
                  <a:pt x="11782" y="14873"/>
                  <a:pt x="6727" y="9818"/>
                  <a:pt x="491" y="9818"/>
                </a:cubicBezTo>
                <a:moveTo>
                  <a:pt x="491" y="4909"/>
                </a:moveTo>
                <a:cubicBezTo>
                  <a:pt x="220" y="4909"/>
                  <a:pt x="0" y="5129"/>
                  <a:pt x="0" y="5400"/>
                </a:cubicBezTo>
                <a:cubicBezTo>
                  <a:pt x="0" y="5672"/>
                  <a:pt x="220" y="5891"/>
                  <a:pt x="491" y="5891"/>
                </a:cubicBezTo>
                <a:cubicBezTo>
                  <a:pt x="8896" y="5891"/>
                  <a:pt x="15709" y="12705"/>
                  <a:pt x="15709" y="21109"/>
                </a:cubicBez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cubicBezTo>
                  <a:pt x="16691" y="12162"/>
                  <a:pt x="9438" y="4909"/>
                  <a:pt x="491" y="4909"/>
                </a:cubicBezTo>
                <a:moveTo>
                  <a:pt x="2945" y="20618"/>
                </a:moveTo>
                <a:cubicBezTo>
                  <a:pt x="1861" y="20618"/>
                  <a:pt x="982" y="19739"/>
                  <a:pt x="982" y="18655"/>
                </a:cubicBezTo>
                <a:cubicBezTo>
                  <a:pt x="982" y="17570"/>
                  <a:pt x="1861" y="16691"/>
                  <a:pt x="2945" y="16691"/>
                </a:cubicBezTo>
                <a:cubicBezTo>
                  <a:pt x="4030" y="16691"/>
                  <a:pt x="4909" y="17570"/>
                  <a:pt x="4909" y="18655"/>
                </a:cubicBezTo>
                <a:cubicBezTo>
                  <a:pt x="4909" y="19739"/>
                  <a:pt x="4030" y="20618"/>
                  <a:pt x="2945" y="20618"/>
                </a:cubicBezTo>
                <a:moveTo>
                  <a:pt x="2945" y="15709"/>
                </a:moveTo>
                <a:cubicBezTo>
                  <a:pt x="1319" y="15709"/>
                  <a:pt x="0" y="17028"/>
                  <a:pt x="0" y="18655"/>
                </a:cubicBezTo>
                <a:cubicBezTo>
                  <a:pt x="0" y="20281"/>
                  <a:pt x="1319" y="21600"/>
                  <a:pt x="2945" y="21600"/>
                </a:cubicBezTo>
                <a:cubicBezTo>
                  <a:pt x="4573" y="21600"/>
                  <a:pt x="5891" y="20281"/>
                  <a:pt x="5891" y="18655"/>
                </a:cubicBezTo>
                <a:cubicBezTo>
                  <a:pt x="5891" y="17028"/>
                  <a:pt x="4573" y="15709"/>
                  <a:pt x="2945" y="157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9E9E9-2DF8-A74E-B315-DFE92DC40AC1}"/>
              </a:ext>
            </a:extLst>
          </p:cNvPr>
          <p:cNvSpPr txBox="1"/>
          <p:nvPr/>
        </p:nvSpPr>
        <p:spPr>
          <a:xfrm>
            <a:off x="16885921" y="5548574"/>
            <a:ext cx="28999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chemeClr val="bg1"/>
                </a:solidFill>
                <a:latin typeface="Andale Mono" panose="020B0509000000000004" pitchFamily="49" charset="0"/>
                <a:cs typeface="Arial Narrow" panose="020B0604020202020204" pitchFamily="34" charset="0"/>
              </a:rPr>
              <a:t>AI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88D4AE-38F4-444A-B80F-46D2CE311B6D}"/>
              </a:ext>
            </a:extLst>
          </p:cNvPr>
          <p:cNvSpPr/>
          <p:nvPr/>
        </p:nvSpPr>
        <p:spPr>
          <a:xfrm>
            <a:off x="16885920" y="5261188"/>
            <a:ext cx="2899955" cy="2876627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95DD28-6236-E34C-9851-0C3732229193}"/>
              </a:ext>
            </a:extLst>
          </p:cNvPr>
          <p:cNvSpPr txBox="1"/>
          <p:nvPr/>
        </p:nvSpPr>
        <p:spPr>
          <a:xfrm>
            <a:off x="16622607" y="9388073"/>
            <a:ext cx="3426579" cy="965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733"/>
              </a:lnSpc>
              <a:spcAft>
                <a:spcPts val="3199"/>
              </a:spcAft>
            </a:pPr>
            <a:r>
              <a:rPr lang="en-US" sz="4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6556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9A83A42-E228-EF43-A1D7-12C342383F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6436463"/>
              </p:ext>
            </p:extLst>
          </p:nvPr>
        </p:nvGraphicFramePr>
        <p:xfrm>
          <a:off x="1676400" y="1506072"/>
          <a:ext cx="21024850" cy="10847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5514B-3CFD-CE4C-A40E-FA1D631A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7AE3-A95B-4C74-8824-4AAF1866CE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1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F11FCD-FBF8-C54C-ADCC-A03A02FEB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3477"/>
          <a:stretch/>
        </p:blipFill>
        <p:spPr>
          <a:xfrm>
            <a:off x="20" y="10"/>
            <a:ext cx="24377630" cy="13715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FB9DD-85FB-4440-8F5F-02766C2A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0"/>
            <a:ext cx="5484971" cy="7302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959A7AE3-A95B-4C74-8824-4AAF1866CEE7}" type="slidenum">
              <a:rPr lang="en-US" sz="1200">
                <a:solidFill>
                  <a:srgbClr val="FFFFFF"/>
                </a:solidFill>
                <a:latin typeface="+mn-lt"/>
              </a:rPr>
              <a:pPr defTabSz="914400">
                <a:spcAft>
                  <a:spcPts val="600"/>
                </a:spcAft>
              </a:pPr>
              <a:t>2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443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5">
            <a:extLst>
              <a:ext uri="{FF2B5EF4-FFF2-40B4-BE49-F238E27FC236}">
                <a16:creationId xmlns:a16="http://schemas.microsoft.com/office/drawing/2014/main" id="{EDB1F6F5-A72D-B14F-A448-0CC138D72D6E}"/>
              </a:ext>
            </a:extLst>
          </p:cNvPr>
          <p:cNvSpPr>
            <a:spLocks noEditPoints="1"/>
          </p:cNvSpPr>
          <p:nvPr/>
        </p:nvSpPr>
        <p:spPr bwMode="auto">
          <a:xfrm>
            <a:off x="6565267" y="5446279"/>
            <a:ext cx="3806254" cy="3348547"/>
          </a:xfrm>
          <a:custGeom>
            <a:avLst/>
            <a:gdLst>
              <a:gd name="T0" fmla="*/ 2147483646 w 73"/>
              <a:gd name="T1" fmla="*/ 2147483646 h 64"/>
              <a:gd name="T2" fmla="*/ 2147483646 w 73"/>
              <a:gd name="T3" fmla="*/ 2147483646 h 64"/>
              <a:gd name="T4" fmla="*/ 2147483646 w 73"/>
              <a:gd name="T5" fmla="*/ 2147483646 h 64"/>
              <a:gd name="T6" fmla="*/ 2147483646 w 73"/>
              <a:gd name="T7" fmla="*/ 2147483646 h 64"/>
              <a:gd name="T8" fmla="*/ 2147483646 w 73"/>
              <a:gd name="T9" fmla="*/ 2147483646 h 64"/>
              <a:gd name="T10" fmla="*/ 2147483646 w 73"/>
              <a:gd name="T11" fmla="*/ 2147483646 h 64"/>
              <a:gd name="T12" fmla="*/ 2147483646 w 73"/>
              <a:gd name="T13" fmla="*/ 2147483646 h 64"/>
              <a:gd name="T14" fmla="*/ 2147483646 w 73"/>
              <a:gd name="T15" fmla="*/ 2147483646 h 64"/>
              <a:gd name="T16" fmla="*/ 2147483646 w 73"/>
              <a:gd name="T17" fmla="*/ 2147483646 h 64"/>
              <a:gd name="T18" fmla="*/ 2147483646 w 73"/>
              <a:gd name="T19" fmla="*/ 2147483646 h 64"/>
              <a:gd name="T20" fmla="*/ 2147483646 w 73"/>
              <a:gd name="T21" fmla="*/ 2147483646 h 64"/>
              <a:gd name="T22" fmla="*/ 2147483646 w 73"/>
              <a:gd name="T23" fmla="*/ 2147483646 h 64"/>
              <a:gd name="T24" fmla="*/ 2147483646 w 73"/>
              <a:gd name="T25" fmla="*/ 2147483646 h 64"/>
              <a:gd name="T26" fmla="*/ 2147483646 w 73"/>
              <a:gd name="T27" fmla="*/ 2147483646 h 64"/>
              <a:gd name="T28" fmla="*/ 0 w 73"/>
              <a:gd name="T29" fmla="*/ 2147483646 h 64"/>
              <a:gd name="T30" fmla="*/ 0 w 73"/>
              <a:gd name="T31" fmla="*/ 2147483646 h 64"/>
              <a:gd name="T32" fmla="*/ 2147483646 w 73"/>
              <a:gd name="T33" fmla="*/ 2147483646 h 64"/>
              <a:gd name="T34" fmla="*/ 2147483646 w 73"/>
              <a:gd name="T35" fmla="*/ 2147483646 h 64"/>
              <a:gd name="T36" fmla="*/ 2147483646 w 73"/>
              <a:gd name="T37" fmla="*/ 2147483646 h 64"/>
              <a:gd name="T38" fmla="*/ 2147483646 w 73"/>
              <a:gd name="T39" fmla="*/ 2147483646 h 64"/>
              <a:gd name="T40" fmla="*/ 2147483646 w 73"/>
              <a:gd name="T41" fmla="*/ 2147483646 h 64"/>
              <a:gd name="T42" fmla="*/ 2147483646 w 73"/>
              <a:gd name="T43" fmla="*/ 2147483646 h 64"/>
              <a:gd name="T44" fmla="*/ 2147483646 w 73"/>
              <a:gd name="T45" fmla="*/ 0 h 64"/>
              <a:gd name="T46" fmla="*/ 2147483646 w 73"/>
              <a:gd name="T47" fmla="*/ 0 h 64"/>
              <a:gd name="T48" fmla="*/ 2147483646 w 73"/>
              <a:gd name="T49" fmla="*/ 2147483646 h 64"/>
              <a:gd name="T50" fmla="*/ 2147483646 w 73"/>
              <a:gd name="T51" fmla="*/ 2147483646 h 64"/>
              <a:gd name="T52" fmla="*/ 2147483646 w 73"/>
              <a:gd name="T53" fmla="*/ 2147483646 h 64"/>
              <a:gd name="T54" fmla="*/ 2147483646 w 73"/>
              <a:gd name="T55" fmla="*/ 2147483646 h 64"/>
              <a:gd name="T56" fmla="*/ 2147483646 w 73"/>
              <a:gd name="T57" fmla="*/ 2147483646 h 64"/>
              <a:gd name="T58" fmla="*/ 2147483646 w 73"/>
              <a:gd name="T59" fmla="*/ 2147483646 h 64"/>
              <a:gd name="T60" fmla="*/ 2147483646 w 73"/>
              <a:gd name="T61" fmla="*/ 2147483646 h 64"/>
              <a:gd name="T62" fmla="*/ 2147483646 w 73"/>
              <a:gd name="T63" fmla="*/ 2147483646 h 64"/>
              <a:gd name="T64" fmla="*/ 2147483646 w 73"/>
              <a:gd name="T65" fmla="*/ 2147483646 h 64"/>
              <a:gd name="T66" fmla="*/ 2147483646 w 73"/>
              <a:gd name="T67" fmla="*/ 2147483646 h 64"/>
              <a:gd name="T68" fmla="*/ 2147483646 w 73"/>
              <a:gd name="T69" fmla="*/ 2147483646 h 64"/>
              <a:gd name="T70" fmla="*/ 2147483646 w 73"/>
              <a:gd name="T71" fmla="*/ 2147483646 h 64"/>
              <a:gd name="T72" fmla="*/ 2147483646 w 73"/>
              <a:gd name="T73" fmla="*/ 2147483646 h 64"/>
              <a:gd name="T74" fmla="*/ 2147483646 w 73"/>
              <a:gd name="T75" fmla="*/ 2147483646 h 64"/>
              <a:gd name="T76" fmla="*/ 2147483646 w 73"/>
              <a:gd name="T77" fmla="*/ 2147483646 h 64"/>
              <a:gd name="T78" fmla="*/ 2147483646 w 73"/>
              <a:gd name="T79" fmla="*/ 2147483646 h 64"/>
              <a:gd name="T80" fmla="*/ 2147483646 w 73"/>
              <a:gd name="T81" fmla="*/ 2147483646 h 64"/>
              <a:gd name="T82" fmla="*/ 2147483646 w 73"/>
              <a:gd name="T83" fmla="*/ 2147483646 h 64"/>
              <a:gd name="T84" fmla="*/ 2147483646 w 73"/>
              <a:gd name="T85" fmla="*/ 2147483646 h 64"/>
              <a:gd name="T86" fmla="*/ 2147483646 w 73"/>
              <a:gd name="T87" fmla="*/ 2147483646 h 64"/>
              <a:gd name="T88" fmla="*/ 2147483646 w 73"/>
              <a:gd name="T89" fmla="*/ 2147483646 h 64"/>
              <a:gd name="T90" fmla="*/ 2147483646 w 73"/>
              <a:gd name="T91" fmla="*/ 2147483646 h 64"/>
              <a:gd name="T92" fmla="*/ 2147483646 w 73"/>
              <a:gd name="T93" fmla="*/ 2147483646 h 64"/>
              <a:gd name="T94" fmla="*/ 2147483646 w 73"/>
              <a:gd name="T95" fmla="*/ 2147483646 h 6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3" h="64">
                <a:moveTo>
                  <a:pt x="73" y="40"/>
                </a:moveTo>
                <a:cubicBezTo>
                  <a:pt x="73" y="53"/>
                  <a:pt x="73" y="53"/>
                  <a:pt x="73" y="53"/>
                </a:cubicBezTo>
                <a:cubicBezTo>
                  <a:pt x="73" y="54"/>
                  <a:pt x="72" y="55"/>
                  <a:pt x="72" y="55"/>
                </a:cubicBezTo>
                <a:cubicBezTo>
                  <a:pt x="68" y="55"/>
                  <a:pt x="68" y="55"/>
                  <a:pt x="68" y="55"/>
                </a:cubicBezTo>
                <a:cubicBezTo>
                  <a:pt x="68" y="57"/>
                  <a:pt x="68" y="57"/>
                  <a:pt x="68" y="57"/>
                </a:cubicBezTo>
                <a:cubicBezTo>
                  <a:pt x="68" y="61"/>
                  <a:pt x="65" y="64"/>
                  <a:pt x="61" y="64"/>
                </a:cubicBezTo>
                <a:cubicBezTo>
                  <a:pt x="58" y="64"/>
                  <a:pt x="55" y="61"/>
                  <a:pt x="55" y="57"/>
                </a:cubicBezTo>
                <a:cubicBezTo>
                  <a:pt x="55" y="55"/>
                  <a:pt x="55" y="55"/>
                  <a:pt x="55" y="55"/>
                </a:cubicBezTo>
                <a:cubicBezTo>
                  <a:pt x="18" y="55"/>
                  <a:pt x="18" y="55"/>
                  <a:pt x="18" y="55"/>
                </a:cubicBezTo>
                <a:cubicBezTo>
                  <a:pt x="18" y="57"/>
                  <a:pt x="18" y="57"/>
                  <a:pt x="18" y="57"/>
                </a:cubicBezTo>
                <a:cubicBezTo>
                  <a:pt x="18" y="61"/>
                  <a:pt x="15" y="64"/>
                  <a:pt x="11" y="64"/>
                </a:cubicBezTo>
                <a:cubicBezTo>
                  <a:pt x="7" y="64"/>
                  <a:pt x="4" y="61"/>
                  <a:pt x="4" y="57"/>
                </a:cubicBezTo>
                <a:cubicBezTo>
                  <a:pt x="4" y="55"/>
                  <a:pt x="4" y="55"/>
                  <a:pt x="4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0" y="55"/>
                  <a:pt x="0" y="54"/>
                  <a:pt x="0" y="53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5"/>
                  <a:pt x="3" y="32"/>
                  <a:pt x="8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13" y="17"/>
                  <a:pt x="13" y="17"/>
                  <a:pt x="13" y="17"/>
                </a:cubicBezTo>
                <a:cubicBezTo>
                  <a:pt x="14" y="12"/>
                  <a:pt x="18" y="9"/>
                  <a:pt x="23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1"/>
                  <a:pt x="27" y="1"/>
                  <a:pt x="27" y="1"/>
                </a:cubicBezTo>
                <a:cubicBezTo>
                  <a:pt x="27" y="0"/>
                  <a:pt x="28" y="0"/>
                  <a:pt x="28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5" y="0"/>
                  <a:pt x="45" y="0"/>
                  <a:pt x="45" y="1"/>
                </a:cubicBezTo>
                <a:cubicBezTo>
                  <a:pt x="45" y="9"/>
                  <a:pt x="45" y="9"/>
                  <a:pt x="45" y="9"/>
                </a:cubicBezTo>
                <a:cubicBezTo>
                  <a:pt x="50" y="9"/>
                  <a:pt x="50" y="9"/>
                  <a:pt x="50" y="9"/>
                </a:cubicBezTo>
                <a:cubicBezTo>
                  <a:pt x="55" y="9"/>
                  <a:pt x="59" y="12"/>
                  <a:pt x="60" y="17"/>
                </a:cubicBezTo>
                <a:cubicBezTo>
                  <a:pt x="64" y="32"/>
                  <a:pt x="64" y="32"/>
                  <a:pt x="64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9" y="32"/>
                  <a:pt x="73" y="35"/>
                  <a:pt x="73" y="40"/>
                </a:cubicBezTo>
                <a:close/>
                <a:moveTo>
                  <a:pt x="17" y="43"/>
                </a:moveTo>
                <a:cubicBezTo>
                  <a:pt x="17" y="40"/>
                  <a:pt x="14" y="37"/>
                  <a:pt x="11" y="37"/>
                </a:cubicBezTo>
                <a:cubicBezTo>
                  <a:pt x="8" y="37"/>
                  <a:pt x="5" y="40"/>
                  <a:pt x="5" y="43"/>
                </a:cubicBezTo>
                <a:cubicBezTo>
                  <a:pt x="5" y="46"/>
                  <a:pt x="8" y="49"/>
                  <a:pt x="11" y="49"/>
                </a:cubicBezTo>
                <a:cubicBezTo>
                  <a:pt x="14" y="49"/>
                  <a:pt x="17" y="46"/>
                  <a:pt x="17" y="43"/>
                </a:cubicBezTo>
                <a:close/>
                <a:moveTo>
                  <a:pt x="54" y="32"/>
                </a:moveTo>
                <a:cubicBezTo>
                  <a:pt x="51" y="19"/>
                  <a:pt x="51" y="19"/>
                  <a:pt x="51" y="19"/>
                </a:cubicBezTo>
                <a:cubicBezTo>
                  <a:pt x="51" y="19"/>
                  <a:pt x="50" y="18"/>
                  <a:pt x="50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1" y="19"/>
                  <a:pt x="21" y="19"/>
                </a:cubicBezTo>
                <a:cubicBezTo>
                  <a:pt x="18" y="32"/>
                  <a:pt x="18" y="32"/>
                  <a:pt x="18" y="32"/>
                </a:cubicBezTo>
                <a:lnTo>
                  <a:pt x="54" y="32"/>
                </a:lnTo>
                <a:close/>
                <a:moveTo>
                  <a:pt x="67" y="43"/>
                </a:moveTo>
                <a:cubicBezTo>
                  <a:pt x="67" y="40"/>
                  <a:pt x="65" y="37"/>
                  <a:pt x="61" y="37"/>
                </a:cubicBezTo>
                <a:cubicBezTo>
                  <a:pt x="58" y="37"/>
                  <a:pt x="56" y="40"/>
                  <a:pt x="56" y="43"/>
                </a:cubicBezTo>
                <a:cubicBezTo>
                  <a:pt x="56" y="46"/>
                  <a:pt x="58" y="49"/>
                  <a:pt x="61" y="49"/>
                </a:cubicBezTo>
                <a:cubicBezTo>
                  <a:pt x="65" y="49"/>
                  <a:pt x="67" y="46"/>
                  <a:pt x="67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Freeform 69">
            <a:extLst>
              <a:ext uri="{FF2B5EF4-FFF2-40B4-BE49-F238E27FC236}">
                <a16:creationId xmlns:a16="http://schemas.microsoft.com/office/drawing/2014/main" id="{19484DB0-16C0-CC46-BB14-E9F306F0C23C}"/>
              </a:ext>
            </a:extLst>
          </p:cNvPr>
          <p:cNvSpPr>
            <a:spLocks/>
          </p:cNvSpPr>
          <p:nvPr/>
        </p:nvSpPr>
        <p:spPr bwMode="auto">
          <a:xfrm>
            <a:off x="1787633" y="5446279"/>
            <a:ext cx="1782676" cy="3348547"/>
          </a:xfrm>
          <a:custGeom>
            <a:avLst/>
            <a:gdLst>
              <a:gd name="T0" fmla="*/ 2147483646 w 34"/>
              <a:gd name="T1" fmla="*/ 2147483646 h 64"/>
              <a:gd name="T2" fmla="*/ 2147483646 w 34"/>
              <a:gd name="T3" fmla="*/ 2147483646 h 64"/>
              <a:gd name="T4" fmla="*/ 2147483646 w 34"/>
              <a:gd name="T5" fmla="*/ 2147483646 h 64"/>
              <a:gd name="T6" fmla="*/ 2147483646 w 34"/>
              <a:gd name="T7" fmla="*/ 2147483646 h 64"/>
              <a:gd name="T8" fmla="*/ 2147483646 w 34"/>
              <a:gd name="T9" fmla="*/ 2147483646 h 64"/>
              <a:gd name="T10" fmla="*/ 2147483646 w 34"/>
              <a:gd name="T11" fmla="*/ 2147483646 h 64"/>
              <a:gd name="T12" fmla="*/ 2147483646 w 34"/>
              <a:gd name="T13" fmla="*/ 2147483646 h 64"/>
              <a:gd name="T14" fmla="*/ 2147483646 w 34"/>
              <a:gd name="T15" fmla="*/ 2147483646 h 64"/>
              <a:gd name="T16" fmla="*/ 2147483646 w 34"/>
              <a:gd name="T17" fmla="*/ 2147483646 h 64"/>
              <a:gd name="T18" fmla="*/ 2147483646 w 34"/>
              <a:gd name="T19" fmla="*/ 2147483646 h 64"/>
              <a:gd name="T20" fmla="*/ 2147483646 w 34"/>
              <a:gd name="T21" fmla="*/ 2147483646 h 64"/>
              <a:gd name="T22" fmla="*/ 2147483646 w 34"/>
              <a:gd name="T23" fmla="*/ 2147483646 h 64"/>
              <a:gd name="T24" fmla="*/ 2147483646 w 34"/>
              <a:gd name="T25" fmla="*/ 2147483646 h 64"/>
              <a:gd name="T26" fmla="*/ 2147483646 w 34"/>
              <a:gd name="T27" fmla="*/ 2147483646 h 64"/>
              <a:gd name="T28" fmla="*/ 2147483646 w 34"/>
              <a:gd name="T29" fmla="*/ 2147483646 h 64"/>
              <a:gd name="T30" fmla="*/ 2147483646 w 34"/>
              <a:gd name="T31" fmla="*/ 2147483646 h 64"/>
              <a:gd name="T32" fmla="*/ 2147483646 w 34"/>
              <a:gd name="T33" fmla="*/ 2147483646 h 64"/>
              <a:gd name="T34" fmla="*/ 2147483646 w 34"/>
              <a:gd name="T35" fmla="*/ 0 h 64"/>
              <a:gd name="T36" fmla="*/ 2147483646 w 34"/>
              <a:gd name="T37" fmla="*/ 0 h 64"/>
              <a:gd name="T38" fmla="*/ 2147483646 w 34"/>
              <a:gd name="T39" fmla="*/ 2147483646 h 64"/>
              <a:gd name="T40" fmla="*/ 2147483646 w 34"/>
              <a:gd name="T41" fmla="*/ 2147483646 h 64"/>
              <a:gd name="T42" fmla="*/ 2147483646 w 34"/>
              <a:gd name="T43" fmla="*/ 2147483646 h 64"/>
              <a:gd name="T44" fmla="*/ 2147483646 w 34"/>
              <a:gd name="T45" fmla="*/ 2147483646 h 64"/>
              <a:gd name="T46" fmla="*/ 2147483646 w 34"/>
              <a:gd name="T47" fmla="*/ 2147483646 h 64"/>
              <a:gd name="T48" fmla="*/ 2147483646 w 34"/>
              <a:gd name="T49" fmla="*/ 2147483646 h 64"/>
              <a:gd name="T50" fmla="*/ 2147483646 w 34"/>
              <a:gd name="T51" fmla="*/ 2147483646 h 64"/>
              <a:gd name="T52" fmla="*/ 2147483646 w 34"/>
              <a:gd name="T53" fmla="*/ 2147483646 h 64"/>
              <a:gd name="T54" fmla="*/ 2147483646 w 34"/>
              <a:gd name="T55" fmla="*/ 2147483646 h 64"/>
              <a:gd name="T56" fmla="*/ 2147483646 w 34"/>
              <a:gd name="T57" fmla="*/ 2147483646 h 64"/>
              <a:gd name="T58" fmla="*/ 2147483646 w 34"/>
              <a:gd name="T59" fmla="*/ 2147483646 h 64"/>
              <a:gd name="T60" fmla="*/ 2147483646 w 34"/>
              <a:gd name="T61" fmla="*/ 2147483646 h 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4" h="64">
                <a:moveTo>
                  <a:pt x="21" y="57"/>
                </a:moveTo>
                <a:cubicBezTo>
                  <a:pt x="21" y="63"/>
                  <a:pt x="21" y="63"/>
                  <a:pt x="21" y="63"/>
                </a:cubicBezTo>
                <a:cubicBezTo>
                  <a:pt x="21" y="63"/>
                  <a:pt x="20" y="64"/>
                  <a:pt x="20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4" y="64"/>
                  <a:pt x="14" y="63"/>
                  <a:pt x="14" y="63"/>
                </a:cubicBezTo>
                <a:cubicBezTo>
                  <a:pt x="14" y="57"/>
                  <a:pt x="14" y="57"/>
                  <a:pt x="14" y="57"/>
                </a:cubicBezTo>
                <a:cubicBezTo>
                  <a:pt x="5" y="55"/>
                  <a:pt x="1" y="50"/>
                  <a:pt x="1" y="50"/>
                </a:cubicBezTo>
                <a:cubicBezTo>
                  <a:pt x="0" y="50"/>
                  <a:pt x="0" y="49"/>
                  <a:pt x="1" y="49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4"/>
                  <a:pt x="5" y="43"/>
                  <a:pt x="5" y="43"/>
                </a:cubicBezTo>
                <a:cubicBezTo>
                  <a:pt x="5" y="43"/>
                  <a:pt x="6" y="44"/>
                  <a:pt x="6" y="44"/>
                </a:cubicBezTo>
                <a:cubicBezTo>
                  <a:pt x="6" y="44"/>
                  <a:pt x="11" y="49"/>
                  <a:pt x="17" y="49"/>
                </a:cubicBezTo>
                <a:cubicBezTo>
                  <a:pt x="21" y="49"/>
                  <a:pt x="25" y="47"/>
                  <a:pt x="25" y="43"/>
                </a:cubicBezTo>
                <a:cubicBezTo>
                  <a:pt x="25" y="39"/>
                  <a:pt x="20" y="38"/>
                  <a:pt x="16" y="36"/>
                </a:cubicBezTo>
                <a:cubicBezTo>
                  <a:pt x="9" y="33"/>
                  <a:pt x="1" y="30"/>
                  <a:pt x="1" y="21"/>
                </a:cubicBezTo>
                <a:cubicBezTo>
                  <a:pt x="1" y="14"/>
                  <a:pt x="6" y="9"/>
                  <a:pt x="14" y="8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0"/>
                  <a:pt x="14" y="0"/>
                  <a:pt x="15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21" y="0"/>
                  <a:pt x="21" y="1"/>
                </a:cubicBezTo>
                <a:cubicBezTo>
                  <a:pt x="21" y="7"/>
                  <a:pt x="21" y="7"/>
                  <a:pt x="21" y="7"/>
                </a:cubicBezTo>
                <a:cubicBezTo>
                  <a:pt x="28" y="8"/>
                  <a:pt x="32" y="12"/>
                  <a:pt x="32" y="12"/>
                </a:cubicBezTo>
                <a:cubicBezTo>
                  <a:pt x="33" y="13"/>
                  <a:pt x="33" y="13"/>
                  <a:pt x="32" y="14"/>
                </a:cubicBezTo>
                <a:cubicBezTo>
                  <a:pt x="29" y="19"/>
                  <a:pt x="29" y="19"/>
                  <a:pt x="29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8" y="19"/>
                  <a:pt x="28" y="19"/>
                  <a:pt x="28" y="19"/>
                </a:cubicBezTo>
                <a:cubicBezTo>
                  <a:pt x="28" y="19"/>
                  <a:pt x="23" y="15"/>
                  <a:pt x="18" y="15"/>
                </a:cubicBezTo>
                <a:cubicBezTo>
                  <a:pt x="13" y="15"/>
                  <a:pt x="10" y="18"/>
                  <a:pt x="10" y="21"/>
                </a:cubicBezTo>
                <a:cubicBezTo>
                  <a:pt x="10" y="25"/>
                  <a:pt x="15" y="26"/>
                  <a:pt x="20" y="28"/>
                </a:cubicBezTo>
                <a:cubicBezTo>
                  <a:pt x="26" y="31"/>
                  <a:pt x="34" y="34"/>
                  <a:pt x="34" y="42"/>
                </a:cubicBezTo>
                <a:cubicBezTo>
                  <a:pt x="34" y="50"/>
                  <a:pt x="28" y="55"/>
                  <a:pt x="2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75">
            <a:extLst>
              <a:ext uri="{FF2B5EF4-FFF2-40B4-BE49-F238E27FC236}">
                <a16:creationId xmlns:a16="http://schemas.microsoft.com/office/drawing/2014/main" id="{CC20F7BC-18B6-D34B-8CF3-F8FAC4401AED}"/>
              </a:ext>
            </a:extLst>
          </p:cNvPr>
          <p:cNvSpPr>
            <a:spLocks noEditPoints="1"/>
          </p:cNvSpPr>
          <p:nvPr/>
        </p:nvSpPr>
        <p:spPr bwMode="auto">
          <a:xfrm>
            <a:off x="13366479" y="6193083"/>
            <a:ext cx="3348547" cy="2601743"/>
          </a:xfrm>
          <a:custGeom>
            <a:avLst/>
            <a:gdLst>
              <a:gd name="T0" fmla="*/ 2147483646 w 64"/>
              <a:gd name="T1" fmla="*/ 2147483646 h 50"/>
              <a:gd name="T2" fmla="*/ 2147483646 w 64"/>
              <a:gd name="T3" fmla="*/ 2147483646 h 50"/>
              <a:gd name="T4" fmla="*/ 2147483646 w 64"/>
              <a:gd name="T5" fmla="*/ 2147483646 h 50"/>
              <a:gd name="T6" fmla="*/ 0 w 64"/>
              <a:gd name="T7" fmla="*/ 2147483646 h 50"/>
              <a:gd name="T8" fmla="*/ 0 w 64"/>
              <a:gd name="T9" fmla="*/ 2147483646 h 50"/>
              <a:gd name="T10" fmla="*/ 2147483646 w 64"/>
              <a:gd name="T11" fmla="*/ 0 h 50"/>
              <a:gd name="T12" fmla="*/ 2147483646 w 64"/>
              <a:gd name="T13" fmla="*/ 0 h 50"/>
              <a:gd name="T14" fmla="*/ 2147483646 w 64"/>
              <a:gd name="T15" fmla="*/ 2147483646 h 50"/>
              <a:gd name="T16" fmla="*/ 2147483646 w 64"/>
              <a:gd name="T17" fmla="*/ 2147483646 h 50"/>
              <a:gd name="T18" fmla="*/ 2147483646 w 64"/>
              <a:gd name="T19" fmla="*/ 2147483646 h 50"/>
              <a:gd name="T20" fmla="*/ 2147483646 w 64"/>
              <a:gd name="T21" fmla="*/ 2147483646 h 50"/>
              <a:gd name="T22" fmla="*/ 2147483646 w 64"/>
              <a:gd name="T23" fmla="*/ 2147483646 h 50"/>
              <a:gd name="T24" fmla="*/ 2147483646 w 64"/>
              <a:gd name="T25" fmla="*/ 2147483646 h 50"/>
              <a:gd name="T26" fmla="*/ 2147483646 w 64"/>
              <a:gd name="T27" fmla="*/ 2147483646 h 50"/>
              <a:gd name="T28" fmla="*/ 2147483646 w 64"/>
              <a:gd name="T29" fmla="*/ 2147483646 h 50"/>
              <a:gd name="T30" fmla="*/ 2147483646 w 64"/>
              <a:gd name="T31" fmla="*/ 2147483646 h 50"/>
              <a:gd name="T32" fmla="*/ 2147483646 w 64"/>
              <a:gd name="T33" fmla="*/ 2147483646 h 50"/>
              <a:gd name="T34" fmla="*/ 2147483646 w 64"/>
              <a:gd name="T35" fmla="*/ 2147483646 h 50"/>
              <a:gd name="T36" fmla="*/ 2147483646 w 64"/>
              <a:gd name="T37" fmla="*/ 2147483646 h 50"/>
              <a:gd name="T38" fmla="*/ 2147483646 w 64"/>
              <a:gd name="T39" fmla="*/ 2147483646 h 50"/>
              <a:gd name="T40" fmla="*/ 2147483646 w 64"/>
              <a:gd name="T41" fmla="*/ 2147483646 h 50"/>
              <a:gd name="T42" fmla="*/ 2147483646 w 64"/>
              <a:gd name="T43" fmla="*/ 2147483646 h 50"/>
              <a:gd name="T44" fmla="*/ 2147483646 w 64"/>
              <a:gd name="T45" fmla="*/ 2147483646 h 50"/>
              <a:gd name="T46" fmla="*/ 2147483646 w 64"/>
              <a:gd name="T47" fmla="*/ 2147483646 h 50"/>
              <a:gd name="T48" fmla="*/ 2147483646 w 64"/>
              <a:gd name="T49" fmla="*/ 2147483646 h 50"/>
              <a:gd name="T50" fmla="*/ 2147483646 w 64"/>
              <a:gd name="T51" fmla="*/ 2147483646 h 50"/>
              <a:gd name="T52" fmla="*/ 2147483646 w 64"/>
              <a:gd name="T53" fmla="*/ 2147483646 h 50"/>
              <a:gd name="T54" fmla="*/ 2147483646 w 64"/>
              <a:gd name="T55" fmla="*/ 2147483646 h 50"/>
              <a:gd name="T56" fmla="*/ 2147483646 w 64"/>
              <a:gd name="T57" fmla="*/ 2147483646 h 50"/>
              <a:gd name="T58" fmla="*/ 2147483646 w 64"/>
              <a:gd name="T59" fmla="*/ 2147483646 h 50"/>
              <a:gd name="T60" fmla="*/ 2147483646 w 64"/>
              <a:gd name="T61" fmla="*/ 2147483646 h 50"/>
              <a:gd name="T62" fmla="*/ 2147483646 w 64"/>
              <a:gd name="T63" fmla="*/ 2147483646 h 50"/>
              <a:gd name="T64" fmla="*/ 2147483646 w 64"/>
              <a:gd name="T65" fmla="*/ 2147483646 h 50"/>
              <a:gd name="T66" fmla="*/ 2147483646 w 64"/>
              <a:gd name="T67" fmla="*/ 2147483646 h 50"/>
              <a:gd name="T68" fmla="*/ 2147483646 w 64"/>
              <a:gd name="T69" fmla="*/ 2147483646 h 5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4" h="50">
                <a:moveTo>
                  <a:pt x="64" y="45"/>
                </a:moveTo>
                <a:cubicBezTo>
                  <a:pt x="64" y="48"/>
                  <a:pt x="61" y="50"/>
                  <a:pt x="58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8"/>
                  <a:pt x="0" y="45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1" y="0"/>
                  <a:pt x="64" y="3"/>
                  <a:pt x="64" y="6"/>
                </a:cubicBezTo>
                <a:lnTo>
                  <a:pt x="64" y="45"/>
                </a:lnTo>
                <a:close/>
                <a:moveTo>
                  <a:pt x="58" y="5"/>
                </a:moveTo>
                <a:cubicBezTo>
                  <a:pt x="5" y="5"/>
                  <a:pt x="5" y="5"/>
                  <a:pt x="5" y="5"/>
                </a:cubicBezTo>
                <a:cubicBezTo>
                  <a:pt x="5" y="5"/>
                  <a:pt x="4" y="5"/>
                  <a:pt x="4" y="6"/>
                </a:cubicBezTo>
                <a:cubicBezTo>
                  <a:pt x="4" y="10"/>
                  <a:pt x="6" y="13"/>
                  <a:pt x="10" y="16"/>
                </a:cubicBezTo>
                <a:cubicBezTo>
                  <a:pt x="14" y="20"/>
                  <a:pt x="19" y="23"/>
                  <a:pt x="24" y="27"/>
                </a:cubicBezTo>
                <a:cubicBezTo>
                  <a:pt x="26" y="29"/>
                  <a:pt x="29" y="32"/>
                  <a:pt x="32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34" y="32"/>
                  <a:pt x="38" y="29"/>
                  <a:pt x="40" y="27"/>
                </a:cubicBezTo>
                <a:cubicBezTo>
                  <a:pt x="44" y="23"/>
                  <a:pt x="49" y="20"/>
                  <a:pt x="54" y="16"/>
                </a:cubicBezTo>
                <a:cubicBezTo>
                  <a:pt x="56" y="14"/>
                  <a:pt x="59" y="10"/>
                  <a:pt x="59" y="7"/>
                </a:cubicBezTo>
                <a:cubicBezTo>
                  <a:pt x="59" y="6"/>
                  <a:pt x="59" y="5"/>
                  <a:pt x="58" y="5"/>
                </a:cubicBezTo>
                <a:close/>
                <a:moveTo>
                  <a:pt x="59" y="17"/>
                </a:moveTo>
                <a:cubicBezTo>
                  <a:pt x="58" y="18"/>
                  <a:pt x="58" y="19"/>
                  <a:pt x="57" y="20"/>
                </a:cubicBezTo>
                <a:cubicBezTo>
                  <a:pt x="52" y="24"/>
                  <a:pt x="46" y="28"/>
                  <a:pt x="41" y="32"/>
                </a:cubicBezTo>
                <a:cubicBezTo>
                  <a:pt x="39" y="34"/>
                  <a:pt x="36" y="37"/>
                  <a:pt x="32" y="37"/>
                </a:cubicBezTo>
                <a:cubicBezTo>
                  <a:pt x="32" y="37"/>
                  <a:pt x="32" y="37"/>
                  <a:pt x="32" y="37"/>
                </a:cubicBezTo>
                <a:cubicBezTo>
                  <a:pt x="32" y="37"/>
                  <a:pt x="32" y="37"/>
                  <a:pt x="32" y="37"/>
                </a:cubicBezTo>
                <a:cubicBezTo>
                  <a:pt x="28" y="37"/>
                  <a:pt x="25" y="34"/>
                  <a:pt x="22" y="32"/>
                </a:cubicBezTo>
                <a:cubicBezTo>
                  <a:pt x="17" y="28"/>
                  <a:pt x="12" y="24"/>
                  <a:pt x="7" y="20"/>
                </a:cubicBezTo>
                <a:cubicBezTo>
                  <a:pt x="6" y="19"/>
                  <a:pt x="5" y="18"/>
                  <a:pt x="4" y="17"/>
                </a:cubicBezTo>
                <a:cubicBezTo>
                  <a:pt x="4" y="45"/>
                  <a:pt x="4" y="45"/>
                  <a:pt x="4" y="45"/>
                </a:cubicBezTo>
                <a:cubicBezTo>
                  <a:pt x="4" y="45"/>
                  <a:pt x="5" y="46"/>
                  <a:pt x="5" y="46"/>
                </a:cubicBezTo>
                <a:cubicBezTo>
                  <a:pt x="58" y="46"/>
                  <a:pt x="58" y="46"/>
                  <a:pt x="58" y="46"/>
                </a:cubicBezTo>
                <a:cubicBezTo>
                  <a:pt x="59" y="46"/>
                  <a:pt x="59" y="45"/>
                  <a:pt x="59" y="45"/>
                </a:cubicBezTo>
                <a:lnTo>
                  <a:pt x="59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C7987D-3390-2342-8558-26A56DD9CB2D}"/>
              </a:ext>
            </a:extLst>
          </p:cNvPr>
          <p:cNvGrpSpPr/>
          <p:nvPr/>
        </p:nvGrpSpPr>
        <p:grpSpPr>
          <a:xfrm>
            <a:off x="19709984" y="5493668"/>
            <a:ext cx="3518135" cy="3301158"/>
            <a:chOff x="2270125" y="1222376"/>
            <a:chExt cx="360363" cy="338138"/>
          </a:xfrm>
          <a:solidFill>
            <a:srgbClr val="FFFFFF"/>
          </a:solidFill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D28D10FE-96D0-C544-A83C-C69008F9E7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0125" y="1222376"/>
              <a:ext cx="360363" cy="338138"/>
            </a:xfrm>
            <a:custGeom>
              <a:avLst/>
              <a:gdLst/>
              <a:ahLst/>
              <a:cxnLst>
                <a:cxn ang="0">
                  <a:pos x="120" y="25"/>
                </a:cxn>
                <a:cxn ang="0">
                  <a:pos x="97" y="2"/>
                </a:cxn>
                <a:cxn ang="0">
                  <a:pos x="92" y="0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0" y="104"/>
                </a:cxn>
                <a:cxn ang="0">
                  <a:pos x="11" y="115"/>
                </a:cxn>
                <a:cxn ang="0">
                  <a:pos x="111" y="115"/>
                </a:cxn>
                <a:cxn ang="0">
                  <a:pos x="123" y="104"/>
                </a:cxn>
                <a:cxn ang="0">
                  <a:pos x="123" y="31"/>
                </a:cxn>
                <a:cxn ang="0">
                  <a:pos x="120" y="25"/>
                </a:cxn>
                <a:cxn ang="0">
                  <a:pos x="115" y="104"/>
                </a:cxn>
                <a:cxn ang="0">
                  <a:pos x="111" y="107"/>
                </a:cxn>
                <a:cxn ang="0">
                  <a:pos x="11" y="107"/>
                </a:cxn>
                <a:cxn ang="0">
                  <a:pos x="8" y="104"/>
                </a:cxn>
                <a:cxn ang="0">
                  <a:pos x="8" y="11"/>
                </a:cxn>
                <a:cxn ang="0">
                  <a:pos x="11" y="8"/>
                </a:cxn>
                <a:cxn ang="0">
                  <a:pos x="88" y="8"/>
                </a:cxn>
                <a:cxn ang="0">
                  <a:pos x="88" y="23"/>
                </a:cxn>
                <a:cxn ang="0">
                  <a:pos x="100" y="34"/>
                </a:cxn>
                <a:cxn ang="0">
                  <a:pos x="115" y="34"/>
                </a:cxn>
                <a:cxn ang="0">
                  <a:pos x="115" y="104"/>
                </a:cxn>
                <a:cxn ang="0">
                  <a:pos x="103" y="31"/>
                </a:cxn>
                <a:cxn ang="0">
                  <a:pos x="100" y="31"/>
                </a:cxn>
                <a:cxn ang="0">
                  <a:pos x="92" y="23"/>
                </a:cxn>
                <a:cxn ang="0">
                  <a:pos x="92" y="8"/>
                </a:cxn>
                <a:cxn ang="0">
                  <a:pos x="115" y="31"/>
                </a:cxn>
                <a:cxn ang="0">
                  <a:pos x="103" y="31"/>
                </a:cxn>
                <a:cxn ang="0">
                  <a:pos x="103" y="31"/>
                </a:cxn>
                <a:cxn ang="0">
                  <a:pos x="103" y="31"/>
                </a:cxn>
              </a:cxnLst>
              <a:rect l="0" t="0" r="r" b="b"/>
              <a:pathLst>
                <a:path w="123" h="115">
                  <a:moveTo>
                    <a:pt x="120" y="25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6" y="1"/>
                    <a:pt x="94" y="0"/>
                    <a:pt x="9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0"/>
                    <a:pt x="5" y="115"/>
                    <a:pt x="11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8" y="115"/>
                    <a:pt x="123" y="110"/>
                    <a:pt x="123" y="104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29"/>
                    <a:pt x="122" y="27"/>
                    <a:pt x="120" y="25"/>
                  </a:cubicBezTo>
                  <a:close/>
                  <a:moveTo>
                    <a:pt x="115" y="104"/>
                  </a:moveTo>
                  <a:cubicBezTo>
                    <a:pt x="115" y="106"/>
                    <a:pt x="113" y="107"/>
                    <a:pt x="111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9" y="107"/>
                    <a:pt x="8" y="106"/>
                    <a:pt x="8" y="104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9"/>
                    <a:pt x="93" y="34"/>
                    <a:pt x="100" y="34"/>
                  </a:cubicBezTo>
                  <a:cubicBezTo>
                    <a:pt x="115" y="34"/>
                    <a:pt x="115" y="34"/>
                    <a:pt x="115" y="34"/>
                  </a:cubicBezTo>
                  <a:lnTo>
                    <a:pt x="115" y="104"/>
                  </a:lnTo>
                  <a:close/>
                  <a:moveTo>
                    <a:pt x="103" y="31"/>
                  </a:moveTo>
                  <a:cubicBezTo>
                    <a:pt x="100" y="31"/>
                    <a:pt x="100" y="31"/>
                    <a:pt x="100" y="31"/>
                  </a:cubicBezTo>
                  <a:cubicBezTo>
                    <a:pt x="95" y="31"/>
                    <a:pt x="92" y="27"/>
                    <a:pt x="92" y="23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115" y="31"/>
                    <a:pt x="115" y="31"/>
                    <a:pt x="115" y="31"/>
                  </a:cubicBezTo>
                  <a:lnTo>
                    <a:pt x="103" y="31"/>
                  </a:lnTo>
                  <a:close/>
                  <a:moveTo>
                    <a:pt x="103" y="31"/>
                  </a:moveTo>
                  <a:cubicBezTo>
                    <a:pt x="103" y="31"/>
                    <a:pt x="103" y="31"/>
                    <a:pt x="103" y="3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9B1EF920-5D04-BB4D-8809-2DD956BDB6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6813" y="1290638"/>
              <a:ext cx="66675" cy="11113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2" y="4"/>
                </a:cxn>
                <a:cxn ang="0">
                  <a:pos x="23" y="2"/>
                </a:cxn>
                <a:cxn ang="0">
                  <a:pos x="2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3" h="4">
                  <a:moveTo>
                    <a:pt x="2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3" y="3"/>
                    <a:pt x="23" y="2"/>
                  </a:cubicBezTo>
                  <a:cubicBezTo>
                    <a:pt x="23" y="1"/>
                    <a:pt x="23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1897DA85-5421-0448-ACC1-032E0F21B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6813" y="1322388"/>
              <a:ext cx="66675" cy="1270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2" y="4"/>
                </a:cxn>
                <a:cxn ang="0">
                  <a:pos x="23" y="2"/>
                </a:cxn>
                <a:cxn ang="0">
                  <a:pos x="2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3" h="4">
                  <a:moveTo>
                    <a:pt x="2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3" y="3"/>
                    <a:pt x="23" y="2"/>
                  </a:cubicBezTo>
                  <a:cubicBezTo>
                    <a:pt x="23" y="1"/>
                    <a:pt x="23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3E98710-C0E6-BD42-9931-A5DA55E09B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6813" y="1357313"/>
              <a:ext cx="146050" cy="1270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4"/>
                </a:cxn>
                <a:cxn ang="0">
                  <a:pos x="48" y="4"/>
                </a:cxn>
                <a:cxn ang="0">
                  <a:pos x="50" y="2"/>
                </a:cxn>
                <a:cxn ang="0">
                  <a:pos x="48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0" h="4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50" y="3"/>
                    <a:pt x="50" y="2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BB42AE11-A1E2-724E-9B1A-6EF485C0F1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4575" y="1425576"/>
              <a:ext cx="268288" cy="11113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90" y="4"/>
                </a:cxn>
                <a:cxn ang="0">
                  <a:pos x="92" y="2"/>
                </a:cxn>
                <a:cxn ang="0">
                  <a:pos x="90" y="0"/>
                </a:cxn>
                <a:cxn ang="0">
                  <a:pos x="90" y="0"/>
                </a:cxn>
                <a:cxn ang="0">
                  <a:pos x="90" y="0"/>
                </a:cxn>
              </a:cxnLst>
              <a:rect l="0" t="0" r="r" b="b"/>
              <a:pathLst>
                <a:path w="92" h="4">
                  <a:moveTo>
                    <a:pt x="9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1" y="4"/>
                    <a:pt x="92" y="3"/>
                    <a:pt x="92" y="2"/>
                  </a:cubicBezTo>
                  <a:cubicBezTo>
                    <a:pt x="92" y="1"/>
                    <a:pt x="91" y="0"/>
                    <a:pt x="90" y="0"/>
                  </a:cubicBezTo>
                  <a:close/>
                  <a:moveTo>
                    <a:pt x="90" y="0"/>
                  </a:moveTo>
                  <a:cubicBezTo>
                    <a:pt x="90" y="0"/>
                    <a:pt x="90" y="0"/>
                    <a:pt x="9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0AF232E9-EB44-484F-A206-DB9542FABC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4575" y="1460501"/>
              <a:ext cx="268288" cy="9525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90" y="3"/>
                </a:cxn>
                <a:cxn ang="0">
                  <a:pos x="92" y="1"/>
                </a:cxn>
                <a:cxn ang="0">
                  <a:pos x="90" y="0"/>
                </a:cxn>
                <a:cxn ang="0">
                  <a:pos x="90" y="0"/>
                </a:cxn>
                <a:cxn ang="0">
                  <a:pos x="90" y="0"/>
                </a:cxn>
              </a:cxnLst>
              <a:rect l="0" t="0" r="r" b="b"/>
              <a:pathLst>
                <a:path w="92" h="3">
                  <a:moveTo>
                    <a:pt x="9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2" y="2"/>
                    <a:pt x="92" y="1"/>
                  </a:cubicBezTo>
                  <a:cubicBezTo>
                    <a:pt x="92" y="0"/>
                    <a:pt x="91" y="0"/>
                    <a:pt x="90" y="0"/>
                  </a:cubicBezTo>
                  <a:close/>
                  <a:moveTo>
                    <a:pt x="90" y="0"/>
                  </a:moveTo>
                  <a:cubicBezTo>
                    <a:pt x="90" y="0"/>
                    <a:pt x="90" y="0"/>
                    <a:pt x="9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46426C8C-CAD1-7142-BFFD-46264D5ED6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4575" y="1492251"/>
              <a:ext cx="268288" cy="12700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90" y="4"/>
                </a:cxn>
                <a:cxn ang="0">
                  <a:pos x="92" y="2"/>
                </a:cxn>
                <a:cxn ang="0">
                  <a:pos x="90" y="0"/>
                </a:cxn>
                <a:cxn ang="0">
                  <a:pos x="90" y="0"/>
                </a:cxn>
                <a:cxn ang="0">
                  <a:pos x="90" y="0"/>
                </a:cxn>
              </a:cxnLst>
              <a:rect l="0" t="0" r="r" b="b"/>
              <a:pathLst>
                <a:path w="92" h="4">
                  <a:moveTo>
                    <a:pt x="9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1" y="4"/>
                    <a:pt x="92" y="3"/>
                    <a:pt x="92" y="2"/>
                  </a:cubicBezTo>
                  <a:cubicBezTo>
                    <a:pt x="92" y="1"/>
                    <a:pt x="91" y="0"/>
                    <a:pt x="90" y="0"/>
                  </a:cubicBezTo>
                  <a:close/>
                  <a:moveTo>
                    <a:pt x="90" y="0"/>
                  </a:moveTo>
                  <a:cubicBezTo>
                    <a:pt x="90" y="0"/>
                    <a:pt x="90" y="0"/>
                    <a:pt x="9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0A442515-61DD-E84F-B85B-AE83576821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4575" y="1390651"/>
              <a:ext cx="268288" cy="11113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90" y="4"/>
                </a:cxn>
                <a:cxn ang="0">
                  <a:pos x="92" y="2"/>
                </a:cxn>
                <a:cxn ang="0">
                  <a:pos x="90" y="0"/>
                </a:cxn>
                <a:cxn ang="0">
                  <a:pos x="90" y="0"/>
                </a:cxn>
                <a:cxn ang="0">
                  <a:pos x="90" y="0"/>
                </a:cxn>
              </a:cxnLst>
              <a:rect l="0" t="0" r="r" b="b"/>
              <a:pathLst>
                <a:path w="92" h="4">
                  <a:moveTo>
                    <a:pt x="9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1" y="4"/>
                    <a:pt x="92" y="3"/>
                    <a:pt x="92" y="2"/>
                  </a:cubicBezTo>
                  <a:cubicBezTo>
                    <a:pt x="92" y="1"/>
                    <a:pt x="91" y="0"/>
                    <a:pt x="90" y="0"/>
                  </a:cubicBezTo>
                  <a:close/>
                  <a:moveTo>
                    <a:pt x="90" y="0"/>
                  </a:moveTo>
                  <a:cubicBezTo>
                    <a:pt x="90" y="0"/>
                    <a:pt x="90" y="0"/>
                    <a:pt x="9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072E522A-E07B-F449-BB43-E6F3D53EDA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4575" y="1277938"/>
              <a:ext cx="101600" cy="92075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31" y="31"/>
                </a:cxn>
                <a:cxn ang="0">
                  <a:pos x="35" y="27"/>
                </a:cxn>
                <a:cxn ang="0">
                  <a:pos x="35" y="4"/>
                </a:cxn>
                <a:cxn ang="0">
                  <a:pos x="3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7"/>
                </a:cxn>
                <a:cxn ang="0">
                  <a:pos x="4" y="31"/>
                </a:cxn>
                <a:cxn ang="0">
                  <a:pos x="8" y="8"/>
                </a:cxn>
                <a:cxn ang="0">
                  <a:pos x="27" y="8"/>
                </a:cxn>
                <a:cxn ang="0">
                  <a:pos x="27" y="23"/>
                </a:cxn>
                <a:cxn ang="0">
                  <a:pos x="8" y="23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35" h="31">
                  <a:moveTo>
                    <a:pt x="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3" y="31"/>
                    <a:pt x="35" y="29"/>
                    <a:pt x="35" y="27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2" y="31"/>
                    <a:pt x="4" y="31"/>
                  </a:cubicBezTo>
                  <a:close/>
                  <a:moveTo>
                    <a:pt x="8" y="8"/>
                  </a:moveTo>
                  <a:cubicBezTo>
                    <a:pt x="27" y="8"/>
                    <a:pt x="27" y="8"/>
                    <a:pt x="27" y="8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8" y="23"/>
                    <a:pt x="8" y="23"/>
                    <a:pt x="8" y="23"/>
                  </a:cubicBezTo>
                  <a:lnTo>
                    <a:pt x="8" y="8"/>
                  </a:ln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03F1286-2BAD-B448-A8BF-D98B7EDACF38}"/>
              </a:ext>
            </a:extLst>
          </p:cNvPr>
          <p:cNvSpPr txBox="1"/>
          <p:nvPr/>
        </p:nvSpPr>
        <p:spPr>
          <a:xfrm>
            <a:off x="1512786" y="9353007"/>
            <a:ext cx="2332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Bertansaksi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C0A9B5-D234-914B-A089-EE3FFFE55016}"/>
              </a:ext>
            </a:extLst>
          </p:cNvPr>
          <p:cNvSpPr txBox="1"/>
          <p:nvPr/>
        </p:nvSpPr>
        <p:spPr>
          <a:xfrm>
            <a:off x="6929703" y="9353007"/>
            <a:ext cx="3077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Bertransportasi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390E9-FAE8-334C-9F09-9447148B9251}"/>
              </a:ext>
            </a:extLst>
          </p:cNvPr>
          <p:cNvSpPr txBox="1"/>
          <p:nvPr/>
        </p:nvSpPr>
        <p:spPr>
          <a:xfrm>
            <a:off x="13637645" y="9353007"/>
            <a:ext cx="2932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Berkomunikasi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A25C6-7630-744A-8170-243B383A7A7F}"/>
              </a:ext>
            </a:extLst>
          </p:cNvPr>
          <p:cNvSpPr txBox="1"/>
          <p:nvPr/>
        </p:nvSpPr>
        <p:spPr>
          <a:xfrm>
            <a:off x="19987157" y="9353007"/>
            <a:ext cx="3240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Mengkonsumsi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Informasi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F73FEA-56E3-7841-BA28-B57E7FC70F63}"/>
              </a:ext>
            </a:extLst>
          </p:cNvPr>
          <p:cNvSpPr txBox="1"/>
          <p:nvPr/>
        </p:nvSpPr>
        <p:spPr>
          <a:xfrm>
            <a:off x="9213825" y="1069853"/>
            <a:ext cx="593960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MENGUBAH</a:t>
            </a:r>
            <a:endParaRPr lang="id-ID" sz="8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6ACF7C-AC06-B841-8E54-558484A4C594}"/>
              </a:ext>
            </a:extLst>
          </p:cNvPr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Lato Light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AAB070-5FEB-F84D-992B-B34A01D8766F}"/>
              </a:ext>
            </a:extLst>
          </p:cNvPr>
          <p:cNvSpPr txBox="1"/>
          <p:nvPr/>
        </p:nvSpPr>
        <p:spPr>
          <a:xfrm>
            <a:off x="9638416" y="2919530"/>
            <a:ext cx="5460882" cy="70786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CARA KITA BERINTRAKSI </a:t>
            </a:r>
            <a:endParaRPr lang="id-ID" sz="40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7626464" y="483017"/>
            <a:ext cx="9124769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ARAH PERUBAHAN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32898" y="2862549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8592269" y="1634834"/>
            <a:ext cx="7234293" cy="1179877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dirty="0"/>
              <a:t> David Wiley, Professor of Instructional Psychology and</a:t>
            </a:r>
          </a:p>
          <a:p>
            <a:r>
              <a:rPr lang="en-ID" dirty="0"/>
              <a:t>Technology at Brigham Young University.</a:t>
            </a:r>
          </a:p>
        </p:txBody>
      </p:sp>
      <p:sp>
        <p:nvSpPr>
          <p:cNvPr id="33" name="Oval 32"/>
          <p:cNvSpPr/>
          <p:nvPr/>
        </p:nvSpPr>
        <p:spPr>
          <a:xfrm>
            <a:off x="18324002" y="-3109403"/>
            <a:ext cx="314538" cy="314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753997" y="10787600"/>
            <a:ext cx="2508187" cy="4744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3733"/>
              </a:lnSpc>
              <a:spcAft>
                <a:spcPts val="3199"/>
              </a:spcAft>
            </a:pPr>
            <a:r>
              <a:rPr lang="en-US" sz="29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OPEN  TO CLOSE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16365" y="7445470"/>
            <a:ext cx="4156779" cy="4744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3733"/>
              </a:lnSpc>
              <a:spcAft>
                <a:spcPts val="3199"/>
              </a:spcAft>
            </a:pPr>
            <a:r>
              <a:rPr lang="en-US" sz="29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CONSUMING TO CREATING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771611" y="4033870"/>
            <a:ext cx="3585084" cy="4744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3733"/>
              </a:lnSpc>
              <a:spcAft>
                <a:spcPts val="3199"/>
              </a:spcAft>
            </a:pPr>
            <a:r>
              <a:rPr lang="en-US" sz="29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GENERIC TO PERSONAL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502701" y="4271114"/>
            <a:ext cx="3984552" cy="4744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3733"/>
              </a:lnSpc>
              <a:spcAft>
                <a:spcPts val="3199"/>
              </a:spcAft>
            </a:pPr>
            <a:r>
              <a:rPr lang="en-US" sz="29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ISOLATED TO CONNECTED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771611" y="10765220"/>
            <a:ext cx="3640035" cy="4744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3733"/>
              </a:lnSpc>
              <a:spcAft>
                <a:spcPts val="3199"/>
              </a:spcAft>
            </a:pPr>
            <a:r>
              <a:rPr lang="en-US" sz="29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THETHERED TO MOBILE</a:t>
            </a:r>
          </a:p>
        </p:txBody>
      </p:sp>
      <p:sp>
        <p:nvSpPr>
          <p:cNvPr id="54" name="Shape 2525"/>
          <p:cNvSpPr>
            <a:spLocks noChangeAspect="1"/>
          </p:cNvSpPr>
          <p:nvPr/>
        </p:nvSpPr>
        <p:spPr>
          <a:xfrm>
            <a:off x="3543866" y="-6269738"/>
            <a:ext cx="1281242" cy="1281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340607" y="7373432"/>
            <a:ext cx="3137783" cy="4744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3733"/>
              </a:lnSpc>
              <a:spcAft>
                <a:spcPts val="3199"/>
              </a:spcAft>
            </a:pPr>
            <a:r>
              <a:rPr lang="en-US" sz="29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ANALOG TO DIGITAL</a:t>
            </a:r>
          </a:p>
        </p:txBody>
      </p:sp>
      <p:sp>
        <p:nvSpPr>
          <p:cNvPr id="57" name="Oval 56"/>
          <p:cNvSpPr/>
          <p:nvPr/>
        </p:nvSpPr>
        <p:spPr>
          <a:xfrm>
            <a:off x="11320567" y="-3109403"/>
            <a:ext cx="314538" cy="314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037168" y="-2966475"/>
            <a:ext cx="314538" cy="314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hape 2616"/>
          <p:cNvSpPr/>
          <p:nvPr/>
        </p:nvSpPr>
        <p:spPr>
          <a:xfrm>
            <a:off x="10898265" y="-6262274"/>
            <a:ext cx="1243630" cy="1130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8" name="Shape 2562"/>
          <p:cNvSpPr/>
          <p:nvPr/>
        </p:nvSpPr>
        <p:spPr>
          <a:xfrm>
            <a:off x="3614977" y="-1890057"/>
            <a:ext cx="1139020" cy="1139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0" name="Shape 2644"/>
          <p:cNvSpPr/>
          <p:nvPr/>
        </p:nvSpPr>
        <p:spPr>
          <a:xfrm>
            <a:off x="18053041" y="-6383921"/>
            <a:ext cx="856458" cy="1177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4" y="20618"/>
                  <a:pt x="1350" y="20179"/>
                  <a:pt x="1350" y="19636"/>
                </a:cubicBezTo>
                <a:lnTo>
                  <a:pt x="1350" y="1964"/>
                </a:lnTo>
                <a:cubicBezTo>
                  <a:pt x="1350" y="1422"/>
                  <a:pt x="1954" y="982"/>
                  <a:pt x="2700" y="982"/>
                </a:cubicBezTo>
                <a:lnTo>
                  <a:pt x="18900" y="982"/>
                </a:lnTo>
                <a:cubicBezTo>
                  <a:pt x="19645" y="982"/>
                  <a:pt x="20250" y="1422"/>
                  <a:pt x="20250" y="1964"/>
                </a:cubicBezTo>
                <a:cubicBezTo>
                  <a:pt x="20250" y="1964"/>
                  <a:pt x="20250" y="19636"/>
                  <a:pt x="20250" y="19636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20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391" y="0"/>
                  <a:pt x="18900" y="0"/>
                </a:cubicBezTo>
                <a:moveTo>
                  <a:pt x="4050" y="3927"/>
                </a:moveTo>
                <a:lnTo>
                  <a:pt x="17550" y="3927"/>
                </a:lnTo>
                <a:lnTo>
                  <a:pt x="17550" y="17673"/>
                </a:lnTo>
                <a:lnTo>
                  <a:pt x="4050" y="17673"/>
                </a:lnTo>
                <a:cubicBezTo>
                  <a:pt x="4050" y="17673"/>
                  <a:pt x="4050" y="3927"/>
                  <a:pt x="4050" y="3927"/>
                </a:cubicBezTo>
                <a:close/>
                <a:moveTo>
                  <a:pt x="2700" y="18655"/>
                </a:moveTo>
                <a:lnTo>
                  <a:pt x="18900" y="18655"/>
                </a:lnTo>
                <a:lnTo>
                  <a:pt x="18900" y="2945"/>
                </a:lnTo>
                <a:lnTo>
                  <a:pt x="2700" y="2945"/>
                </a:lnTo>
                <a:cubicBezTo>
                  <a:pt x="2700" y="2945"/>
                  <a:pt x="2700" y="18655"/>
                  <a:pt x="2700" y="18655"/>
                </a:cubicBezTo>
                <a:close/>
                <a:moveTo>
                  <a:pt x="10125" y="2455"/>
                </a:moveTo>
                <a:lnTo>
                  <a:pt x="11475" y="2455"/>
                </a:lnTo>
                <a:cubicBezTo>
                  <a:pt x="11848" y="2455"/>
                  <a:pt x="12150" y="2235"/>
                  <a:pt x="12150" y="1964"/>
                </a:cubicBezTo>
                <a:cubicBezTo>
                  <a:pt x="12150" y="1692"/>
                  <a:pt x="11848" y="1473"/>
                  <a:pt x="11475" y="1473"/>
                </a:cubicBezTo>
                <a:lnTo>
                  <a:pt x="10125" y="1473"/>
                </a:lnTo>
                <a:cubicBezTo>
                  <a:pt x="9752" y="1473"/>
                  <a:pt x="9450" y="1692"/>
                  <a:pt x="9450" y="1964"/>
                </a:cubicBezTo>
                <a:cubicBezTo>
                  <a:pt x="9450" y="2235"/>
                  <a:pt x="9752" y="2455"/>
                  <a:pt x="10125" y="2455"/>
                </a:cubicBezTo>
                <a:moveTo>
                  <a:pt x="10800" y="19145"/>
                </a:moveTo>
                <a:cubicBezTo>
                  <a:pt x="10427" y="19145"/>
                  <a:pt x="10125" y="19366"/>
                  <a:pt x="10125" y="19636"/>
                </a:cubicBezTo>
                <a:cubicBezTo>
                  <a:pt x="10125" y="19908"/>
                  <a:pt x="10427" y="20127"/>
                  <a:pt x="10800" y="20127"/>
                </a:cubicBezTo>
                <a:cubicBezTo>
                  <a:pt x="11173" y="20127"/>
                  <a:pt x="11475" y="19908"/>
                  <a:pt x="11475" y="19636"/>
                </a:cubicBezTo>
                <a:cubicBezTo>
                  <a:pt x="11475" y="19366"/>
                  <a:pt x="11173" y="19145"/>
                  <a:pt x="10800" y="1914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2" name="Shape 2633"/>
          <p:cNvSpPr/>
          <p:nvPr/>
        </p:nvSpPr>
        <p:spPr>
          <a:xfrm>
            <a:off x="17954244" y="-1985929"/>
            <a:ext cx="1091964" cy="1091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5" name="Freeform 114">
            <a:extLst>
              <a:ext uri="{FF2B5EF4-FFF2-40B4-BE49-F238E27FC236}">
                <a16:creationId xmlns:a16="http://schemas.microsoft.com/office/drawing/2014/main" id="{1C226714-F2CF-3140-A97F-2353358B6202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0378410" y="6938802"/>
            <a:ext cx="2847658" cy="1866265"/>
          </a:xfrm>
          <a:custGeom>
            <a:avLst/>
            <a:gdLst>
              <a:gd name="T0" fmla="*/ 2147483646 w 82"/>
              <a:gd name="T1" fmla="*/ 2147483646 h 54"/>
              <a:gd name="T2" fmla="*/ 2147483646 w 82"/>
              <a:gd name="T3" fmla="*/ 2147483646 h 54"/>
              <a:gd name="T4" fmla="*/ 2147483646 w 82"/>
              <a:gd name="T5" fmla="*/ 2147483646 h 54"/>
              <a:gd name="T6" fmla="*/ 2147483646 w 82"/>
              <a:gd name="T7" fmla="*/ 2147483646 h 54"/>
              <a:gd name="T8" fmla="*/ 2147483646 w 82"/>
              <a:gd name="T9" fmla="*/ 2147483646 h 54"/>
              <a:gd name="T10" fmla="*/ 2147483646 w 82"/>
              <a:gd name="T11" fmla="*/ 2147483646 h 54"/>
              <a:gd name="T12" fmla="*/ 0 w 82"/>
              <a:gd name="T13" fmla="*/ 2147483646 h 54"/>
              <a:gd name="T14" fmla="*/ 2147483646 w 82"/>
              <a:gd name="T15" fmla="*/ 2147483646 h 54"/>
              <a:gd name="T16" fmla="*/ 2147483646 w 82"/>
              <a:gd name="T17" fmla="*/ 2147483646 h 54"/>
              <a:gd name="T18" fmla="*/ 2147483646 w 82"/>
              <a:gd name="T19" fmla="*/ 2147483646 h 54"/>
              <a:gd name="T20" fmla="*/ 2147483646 w 82"/>
              <a:gd name="T21" fmla="*/ 2147483646 h 54"/>
              <a:gd name="T22" fmla="*/ 2147483646 w 82"/>
              <a:gd name="T23" fmla="*/ 2147483646 h 54"/>
              <a:gd name="T24" fmla="*/ 2147483646 w 82"/>
              <a:gd name="T25" fmla="*/ 2147483646 h 54"/>
              <a:gd name="T26" fmla="*/ 2147483646 w 82"/>
              <a:gd name="T27" fmla="*/ 2147483646 h 54"/>
              <a:gd name="T28" fmla="*/ 2147483646 w 82"/>
              <a:gd name="T29" fmla="*/ 2147483646 h 54"/>
              <a:gd name="T30" fmla="*/ 2147483646 w 82"/>
              <a:gd name="T31" fmla="*/ 2147483646 h 54"/>
              <a:gd name="T32" fmla="*/ 2147483646 w 82"/>
              <a:gd name="T33" fmla="*/ 2147483646 h 54"/>
              <a:gd name="T34" fmla="*/ 2147483646 w 82"/>
              <a:gd name="T35" fmla="*/ 2147483646 h 54"/>
              <a:gd name="T36" fmla="*/ 2147483646 w 82"/>
              <a:gd name="T37" fmla="*/ 2147483646 h 54"/>
              <a:gd name="T38" fmla="*/ 2147483646 w 82"/>
              <a:gd name="T39" fmla="*/ 2147483646 h 54"/>
              <a:gd name="T40" fmla="*/ 2147483646 w 82"/>
              <a:gd name="T41" fmla="*/ 2147483646 h 54"/>
              <a:gd name="T42" fmla="*/ 2147483646 w 82"/>
              <a:gd name="T43" fmla="*/ 2147483646 h 54"/>
              <a:gd name="T44" fmla="*/ 2147483646 w 82"/>
              <a:gd name="T45" fmla="*/ 0 h 54"/>
              <a:gd name="T46" fmla="*/ 2147483646 w 82"/>
              <a:gd name="T47" fmla="*/ 0 h 54"/>
              <a:gd name="T48" fmla="*/ 2147483646 w 82"/>
              <a:gd name="T49" fmla="*/ 2147483646 h 54"/>
              <a:gd name="T50" fmla="*/ 2147483646 w 82"/>
              <a:gd name="T51" fmla="*/ 2147483646 h 54"/>
              <a:gd name="T52" fmla="*/ 2147483646 w 82"/>
              <a:gd name="T53" fmla="*/ 2147483646 h 54"/>
              <a:gd name="T54" fmla="*/ 2147483646 w 82"/>
              <a:gd name="T55" fmla="*/ 2147483646 h 54"/>
              <a:gd name="T56" fmla="*/ 2147483646 w 82"/>
              <a:gd name="T57" fmla="*/ 2147483646 h 54"/>
              <a:gd name="T58" fmla="*/ 2147483646 w 82"/>
              <a:gd name="T59" fmla="*/ 2147483646 h 54"/>
              <a:gd name="T60" fmla="*/ 2147483646 w 82"/>
              <a:gd name="T61" fmla="*/ 2147483646 h 54"/>
              <a:gd name="T62" fmla="*/ 2147483646 w 82"/>
              <a:gd name="T63" fmla="*/ 2147483646 h 54"/>
              <a:gd name="T64" fmla="*/ 2147483646 w 82"/>
              <a:gd name="T65" fmla="*/ 2147483646 h 54"/>
              <a:gd name="T66" fmla="*/ 2147483646 w 82"/>
              <a:gd name="T67" fmla="*/ 2147483646 h 54"/>
              <a:gd name="T68" fmla="*/ 2147483646 w 82"/>
              <a:gd name="T69" fmla="*/ 2147483646 h 54"/>
              <a:gd name="T70" fmla="*/ 2147483646 w 82"/>
              <a:gd name="T71" fmla="*/ 2147483646 h 54"/>
              <a:gd name="T72" fmla="*/ 2147483646 w 82"/>
              <a:gd name="T73" fmla="*/ 2147483646 h 54"/>
              <a:gd name="T74" fmla="*/ 2147483646 w 82"/>
              <a:gd name="T75" fmla="*/ 2147483646 h 54"/>
              <a:gd name="T76" fmla="*/ 2147483646 w 82"/>
              <a:gd name="T77" fmla="*/ 2147483646 h 54"/>
              <a:gd name="T78" fmla="*/ 2147483646 w 82"/>
              <a:gd name="T79" fmla="*/ 2147483646 h 54"/>
              <a:gd name="T80" fmla="*/ 2147483646 w 82"/>
              <a:gd name="T81" fmla="*/ 2147483646 h 54"/>
              <a:gd name="T82" fmla="*/ 2147483646 w 82"/>
              <a:gd name="T83" fmla="*/ 2147483646 h 54"/>
              <a:gd name="T84" fmla="*/ 2147483646 w 82"/>
              <a:gd name="T85" fmla="*/ 2147483646 h 54"/>
              <a:gd name="T86" fmla="*/ 2147483646 w 82"/>
              <a:gd name="T87" fmla="*/ 2147483646 h 54"/>
              <a:gd name="T88" fmla="*/ 2147483646 w 82"/>
              <a:gd name="T89" fmla="*/ 2147483646 h 54"/>
              <a:gd name="T90" fmla="*/ 2147483646 w 82"/>
              <a:gd name="T91" fmla="*/ 2147483646 h 54"/>
              <a:gd name="T92" fmla="*/ 2147483646 w 82"/>
              <a:gd name="T93" fmla="*/ 2147483646 h 54"/>
              <a:gd name="T94" fmla="*/ 2147483646 w 82"/>
              <a:gd name="T95" fmla="*/ 2147483646 h 5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2" h="54">
                <a:moveTo>
                  <a:pt x="13" y="36"/>
                </a:moveTo>
                <a:cubicBezTo>
                  <a:pt x="8" y="36"/>
                  <a:pt x="8" y="36"/>
                  <a:pt x="8" y="36"/>
                </a:cubicBezTo>
                <a:cubicBezTo>
                  <a:pt x="8" y="33"/>
                  <a:pt x="8" y="33"/>
                  <a:pt x="8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5" y="33"/>
                  <a:pt x="5" y="32"/>
                  <a:pt x="5" y="30"/>
                </a:cubicBezTo>
                <a:cubicBezTo>
                  <a:pt x="5" y="29"/>
                  <a:pt x="5" y="29"/>
                  <a:pt x="5" y="28"/>
                </a:cubicBezTo>
                <a:cubicBezTo>
                  <a:pt x="2" y="28"/>
                  <a:pt x="0" y="28"/>
                  <a:pt x="0" y="27"/>
                </a:cubicBezTo>
                <a:cubicBezTo>
                  <a:pt x="0" y="27"/>
                  <a:pt x="2" y="26"/>
                  <a:pt x="5" y="26"/>
                </a:cubicBezTo>
                <a:cubicBezTo>
                  <a:pt x="5" y="25"/>
                  <a:pt x="5" y="25"/>
                  <a:pt x="5" y="24"/>
                </a:cubicBezTo>
                <a:cubicBezTo>
                  <a:pt x="5" y="22"/>
                  <a:pt x="5" y="21"/>
                  <a:pt x="6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19"/>
                  <a:pt x="8" y="19"/>
                  <a:pt x="8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7" y="19"/>
                  <a:pt x="21" y="20"/>
                  <a:pt x="23" y="21"/>
                </a:cubicBezTo>
                <a:cubicBezTo>
                  <a:pt x="66" y="21"/>
                  <a:pt x="66" y="21"/>
                  <a:pt x="66" y="21"/>
                </a:cubicBezTo>
                <a:cubicBezTo>
                  <a:pt x="68" y="22"/>
                  <a:pt x="71" y="22"/>
                  <a:pt x="73" y="22"/>
                </a:cubicBezTo>
                <a:cubicBezTo>
                  <a:pt x="80" y="23"/>
                  <a:pt x="82" y="26"/>
                  <a:pt x="82" y="27"/>
                </a:cubicBezTo>
                <a:cubicBezTo>
                  <a:pt x="82" y="28"/>
                  <a:pt x="80" y="31"/>
                  <a:pt x="73" y="32"/>
                </a:cubicBezTo>
                <a:cubicBezTo>
                  <a:pt x="71" y="32"/>
                  <a:pt x="68" y="33"/>
                  <a:pt x="66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1" y="35"/>
                  <a:pt x="17" y="36"/>
                  <a:pt x="13" y="36"/>
                </a:cubicBezTo>
                <a:close/>
                <a:moveTo>
                  <a:pt x="12" y="18"/>
                </a:move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9" y="0"/>
                  <a:pt x="19" y="0"/>
                </a:cubicBezTo>
                <a:cubicBezTo>
                  <a:pt x="22" y="0"/>
                  <a:pt x="24" y="2"/>
                  <a:pt x="25" y="3"/>
                </a:cubicBezTo>
                <a:cubicBezTo>
                  <a:pt x="26" y="4"/>
                  <a:pt x="33" y="10"/>
                  <a:pt x="36" y="14"/>
                </a:cubicBezTo>
                <a:cubicBezTo>
                  <a:pt x="36" y="14"/>
                  <a:pt x="40" y="17"/>
                  <a:pt x="45" y="17"/>
                </a:cubicBezTo>
                <a:cubicBezTo>
                  <a:pt x="54" y="19"/>
                  <a:pt x="62" y="20"/>
                  <a:pt x="62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1" y="19"/>
                  <a:pt x="17" y="18"/>
                  <a:pt x="13" y="18"/>
                </a:cubicBezTo>
                <a:lnTo>
                  <a:pt x="12" y="18"/>
                </a:lnTo>
                <a:close/>
                <a:moveTo>
                  <a:pt x="62" y="34"/>
                </a:moveTo>
                <a:cubicBezTo>
                  <a:pt x="62" y="34"/>
                  <a:pt x="54" y="35"/>
                  <a:pt x="45" y="37"/>
                </a:cubicBezTo>
                <a:cubicBezTo>
                  <a:pt x="40" y="37"/>
                  <a:pt x="36" y="40"/>
                  <a:pt x="36" y="40"/>
                </a:cubicBezTo>
                <a:cubicBezTo>
                  <a:pt x="33" y="44"/>
                  <a:pt x="26" y="50"/>
                  <a:pt x="25" y="51"/>
                </a:cubicBezTo>
                <a:cubicBezTo>
                  <a:pt x="24" y="53"/>
                  <a:pt x="22" y="54"/>
                  <a:pt x="19" y="54"/>
                </a:cubicBezTo>
                <a:cubicBezTo>
                  <a:pt x="19" y="54"/>
                  <a:pt x="17" y="54"/>
                  <a:pt x="16" y="54"/>
                </a:cubicBezTo>
                <a:cubicBezTo>
                  <a:pt x="12" y="36"/>
                  <a:pt x="12" y="36"/>
                  <a:pt x="12" y="36"/>
                </a:cubicBezTo>
                <a:cubicBezTo>
                  <a:pt x="13" y="36"/>
                  <a:pt x="13" y="36"/>
                  <a:pt x="13" y="36"/>
                </a:cubicBezTo>
                <a:cubicBezTo>
                  <a:pt x="17" y="36"/>
                  <a:pt x="21" y="35"/>
                  <a:pt x="23" y="34"/>
                </a:cubicBezTo>
                <a:lnTo>
                  <a:pt x="62" y="34"/>
                </a:lnTo>
                <a:close/>
                <a:moveTo>
                  <a:pt x="68" y="27"/>
                </a:moveTo>
                <a:cubicBezTo>
                  <a:pt x="68" y="29"/>
                  <a:pt x="67" y="30"/>
                  <a:pt x="66" y="31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31"/>
                  <a:pt x="71" y="29"/>
                  <a:pt x="71" y="27"/>
                </a:cubicBezTo>
                <a:cubicBezTo>
                  <a:pt x="71" y="25"/>
                  <a:pt x="70" y="24"/>
                  <a:pt x="69" y="23"/>
                </a:cubicBezTo>
                <a:cubicBezTo>
                  <a:pt x="66" y="24"/>
                  <a:pt x="66" y="24"/>
                  <a:pt x="66" y="24"/>
                </a:cubicBezTo>
                <a:cubicBezTo>
                  <a:pt x="67" y="24"/>
                  <a:pt x="68" y="26"/>
                  <a:pt x="68" y="2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>
              <a:solidFill>
                <a:schemeClr val="accent6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F421B02-EAE3-AB4D-A2C1-65295BF99ECA}"/>
              </a:ext>
            </a:extLst>
          </p:cNvPr>
          <p:cNvSpPr/>
          <p:nvPr/>
        </p:nvSpPr>
        <p:spPr>
          <a:xfrm>
            <a:off x="9657824" y="5727519"/>
            <a:ext cx="4288830" cy="4288830"/>
          </a:xfrm>
          <a:prstGeom prst="ellipse">
            <a:avLst/>
          </a:prstGeom>
          <a:noFill/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4BF08C-8DC8-FE45-842A-6D4A0FE1EA21}"/>
              </a:ext>
            </a:extLst>
          </p:cNvPr>
          <p:cNvCxnSpPr/>
          <p:nvPr/>
        </p:nvCxnSpPr>
        <p:spPr>
          <a:xfrm>
            <a:off x="3502701" y="4745603"/>
            <a:ext cx="398455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3D6196-A87A-9140-9A7F-A5D1D1C7429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7444138" y="4745603"/>
            <a:ext cx="2841771" cy="161000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26AA462-DE96-5F40-A11E-0A07CB55CF05}"/>
              </a:ext>
            </a:extLst>
          </p:cNvPr>
          <p:cNvCxnSpPr>
            <a:cxnSpLocks/>
          </p:cNvCxnSpPr>
          <p:nvPr/>
        </p:nvCxnSpPr>
        <p:spPr>
          <a:xfrm flipH="1">
            <a:off x="12985936" y="4508358"/>
            <a:ext cx="2841771" cy="161000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8E7D7DB-4D3B-174A-BABF-C7644CBD72B4}"/>
              </a:ext>
            </a:extLst>
          </p:cNvPr>
          <p:cNvCxnSpPr>
            <a:cxnSpLocks/>
          </p:cNvCxnSpPr>
          <p:nvPr/>
        </p:nvCxnSpPr>
        <p:spPr>
          <a:xfrm>
            <a:off x="15771611" y="4508358"/>
            <a:ext cx="36400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340DBFE-E512-5D4F-B2E0-7A48D813A234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2516365" y="7871934"/>
            <a:ext cx="7141459" cy="480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890BBD6-D5EA-9B4F-8E55-B0DD65F5E0F0}"/>
              </a:ext>
            </a:extLst>
          </p:cNvPr>
          <p:cNvCxnSpPr>
            <a:cxnSpLocks/>
          </p:cNvCxnSpPr>
          <p:nvPr/>
        </p:nvCxnSpPr>
        <p:spPr>
          <a:xfrm flipV="1">
            <a:off x="14020898" y="7871934"/>
            <a:ext cx="6457492" cy="240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5439C79-4FBD-1944-86EB-10E03185A6C6}"/>
              </a:ext>
            </a:extLst>
          </p:cNvPr>
          <p:cNvCxnSpPr>
            <a:cxnSpLocks/>
            <a:endCxn id="4" idx="5"/>
          </p:cNvCxnSpPr>
          <p:nvPr/>
        </p:nvCxnSpPr>
        <p:spPr>
          <a:xfrm flipH="1" flipV="1">
            <a:off x="13318569" y="9388264"/>
            <a:ext cx="2454188" cy="18738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4917967-7307-E84F-86C5-054E6F0CCBBC}"/>
              </a:ext>
            </a:extLst>
          </p:cNvPr>
          <p:cNvCxnSpPr>
            <a:cxnSpLocks/>
          </p:cNvCxnSpPr>
          <p:nvPr/>
        </p:nvCxnSpPr>
        <p:spPr>
          <a:xfrm>
            <a:off x="15716660" y="11262089"/>
            <a:ext cx="36949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7E47B54-66D0-114D-8247-2DC6BC4E5F7D}"/>
              </a:ext>
            </a:extLst>
          </p:cNvPr>
          <p:cNvCxnSpPr>
            <a:cxnSpLocks/>
          </p:cNvCxnSpPr>
          <p:nvPr/>
        </p:nvCxnSpPr>
        <p:spPr>
          <a:xfrm>
            <a:off x="4687767" y="11331109"/>
            <a:ext cx="284260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D97A623-0CF7-2C4C-BA81-3F69C8724725}"/>
              </a:ext>
            </a:extLst>
          </p:cNvPr>
          <p:cNvCxnSpPr>
            <a:cxnSpLocks/>
          </p:cNvCxnSpPr>
          <p:nvPr/>
        </p:nvCxnSpPr>
        <p:spPr>
          <a:xfrm flipV="1">
            <a:off x="7487253" y="9481935"/>
            <a:ext cx="2798656" cy="184917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8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DE65BFA-93F6-4D40-A4D4-4812C9A23549}"/>
              </a:ext>
            </a:extLst>
          </p:cNvPr>
          <p:cNvSpPr txBox="1"/>
          <p:nvPr/>
        </p:nvSpPr>
        <p:spPr>
          <a:xfrm>
            <a:off x="15211805" y="2073328"/>
            <a:ext cx="45246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1. Easily distracted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03CE89-BDB6-3B40-80A6-0F094331FC3B}"/>
              </a:ext>
            </a:extLst>
          </p:cNvPr>
          <p:cNvGrpSpPr/>
          <p:nvPr/>
        </p:nvGrpSpPr>
        <p:grpSpPr>
          <a:xfrm>
            <a:off x="10254571" y="3456157"/>
            <a:ext cx="4010070" cy="5150869"/>
            <a:chOff x="8164513" y="1130300"/>
            <a:chExt cx="552450" cy="709613"/>
          </a:xfrm>
          <a:solidFill>
            <a:schemeClr val="bg1"/>
          </a:solidFill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E663B606-8192-864E-95D4-A06E3841E3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9913" y="1130300"/>
              <a:ext cx="504825" cy="334963"/>
            </a:xfrm>
            <a:custGeom>
              <a:avLst/>
              <a:gdLst/>
              <a:ahLst/>
              <a:cxnLst>
                <a:cxn ang="0">
                  <a:pos x="166" y="111"/>
                </a:cxn>
                <a:cxn ang="0">
                  <a:pos x="89" y="117"/>
                </a:cxn>
                <a:cxn ang="0">
                  <a:pos x="11" y="111"/>
                </a:cxn>
                <a:cxn ang="0">
                  <a:pos x="7" y="111"/>
                </a:cxn>
                <a:cxn ang="0">
                  <a:pos x="7" y="107"/>
                </a:cxn>
                <a:cxn ang="0">
                  <a:pos x="2" y="50"/>
                </a:cxn>
                <a:cxn ang="0">
                  <a:pos x="16" y="28"/>
                </a:cxn>
                <a:cxn ang="0">
                  <a:pos x="50" y="7"/>
                </a:cxn>
                <a:cxn ang="0">
                  <a:pos x="89" y="1"/>
                </a:cxn>
                <a:cxn ang="0">
                  <a:pos x="127" y="7"/>
                </a:cxn>
                <a:cxn ang="0">
                  <a:pos x="161" y="28"/>
                </a:cxn>
                <a:cxn ang="0">
                  <a:pos x="175" y="50"/>
                </a:cxn>
                <a:cxn ang="0">
                  <a:pos x="170" y="107"/>
                </a:cxn>
                <a:cxn ang="0">
                  <a:pos x="170" y="111"/>
                </a:cxn>
                <a:cxn ang="0">
                  <a:pos x="166" y="111"/>
                </a:cxn>
                <a:cxn ang="0">
                  <a:pos x="15" y="102"/>
                </a:cxn>
                <a:cxn ang="0">
                  <a:pos x="88" y="111"/>
                </a:cxn>
                <a:cxn ang="0">
                  <a:pos x="162" y="102"/>
                </a:cxn>
                <a:cxn ang="0">
                  <a:pos x="166" y="51"/>
                </a:cxn>
                <a:cxn ang="0">
                  <a:pos x="155" y="34"/>
                </a:cxn>
                <a:cxn ang="0">
                  <a:pos x="123" y="15"/>
                </a:cxn>
                <a:cxn ang="0">
                  <a:pos x="89" y="10"/>
                </a:cxn>
                <a:cxn ang="0">
                  <a:pos x="88" y="10"/>
                </a:cxn>
                <a:cxn ang="0">
                  <a:pos x="54" y="15"/>
                </a:cxn>
                <a:cxn ang="0">
                  <a:pos x="22" y="34"/>
                </a:cxn>
                <a:cxn ang="0">
                  <a:pos x="11" y="51"/>
                </a:cxn>
                <a:cxn ang="0">
                  <a:pos x="15" y="102"/>
                </a:cxn>
              </a:cxnLst>
              <a:rect l="0" t="0" r="r" b="b"/>
              <a:pathLst>
                <a:path w="177" h="117">
                  <a:moveTo>
                    <a:pt x="166" y="111"/>
                  </a:moveTo>
                  <a:cubicBezTo>
                    <a:pt x="89" y="117"/>
                    <a:pt x="89" y="117"/>
                    <a:pt x="89" y="117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7"/>
                    <a:pt x="0" y="67"/>
                    <a:pt x="2" y="50"/>
                  </a:cubicBezTo>
                  <a:cubicBezTo>
                    <a:pt x="2" y="42"/>
                    <a:pt x="8" y="34"/>
                    <a:pt x="16" y="28"/>
                  </a:cubicBezTo>
                  <a:cubicBezTo>
                    <a:pt x="26" y="19"/>
                    <a:pt x="40" y="11"/>
                    <a:pt x="50" y="7"/>
                  </a:cubicBezTo>
                  <a:cubicBezTo>
                    <a:pt x="67" y="0"/>
                    <a:pt x="86" y="1"/>
                    <a:pt x="89" y="1"/>
                  </a:cubicBezTo>
                  <a:cubicBezTo>
                    <a:pt x="91" y="1"/>
                    <a:pt x="110" y="0"/>
                    <a:pt x="127" y="7"/>
                  </a:cubicBezTo>
                  <a:cubicBezTo>
                    <a:pt x="137" y="11"/>
                    <a:pt x="151" y="19"/>
                    <a:pt x="161" y="28"/>
                  </a:cubicBezTo>
                  <a:cubicBezTo>
                    <a:pt x="169" y="34"/>
                    <a:pt x="175" y="42"/>
                    <a:pt x="175" y="50"/>
                  </a:cubicBezTo>
                  <a:cubicBezTo>
                    <a:pt x="177" y="67"/>
                    <a:pt x="170" y="107"/>
                    <a:pt x="170" y="107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66" y="111"/>
                    <a:pt x="166" y="111"/>
                    <a:pt x="166" y="111"/>
                  </a:cubicBezTo>
                  <a:close/>
                  <a:moveTo>
                    <a:pt x="15" y="102"/>
                  </a:moveTo>
                  <a:cubicBezTo>
                    <a:pt x="88" y="111"/>
                    <a:pt x="88" y="111"/>
                    <a:pt x="88" y="111"/>
                  </a:cubicBezTo>
                  <a:cubicBezTo>
                    <a:pt x="162" y="102"/>
                    <a:pt x="162" y="102"/>
                    <a:pt x="162" y="102"/>
                  </a:cubicBezTo>
                  <a:cubicBezTo>
                    <a:pt x="164" y="92"/>
                    <a:pt x="167" y="64"/>
                    <a:pt x="166" y="51"/>
                  </a:cubicBezTo>
                  <a:cubicBezTo>
                    <a:pt x="166" y="46"/>
                    <a:pt x="162" y="40"/>
                    <a:pt x="155" y="34"/>
                  </a:cubicBezTo>
                  <a:cubicBezTo>
                    <a:pt x="146" y="26"/>
                    <a:pt x="133" y="19"/>
                    <a:pt x="123" y="15"/>
                  </a:cubicBezTo>
                  <a:cubicBezTo>
                    <a:pt x="108" y="9"/>
                    <a:pt x="89" y="10"/>
                    <a:pt x="89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69" y="9"/>
                    <a:pt x="54" y="15"/>
                  </a:cubicBezTo>
                  <a:cubicBezTo>
                    <a:pt x="44" y="19"/>
                    <a:pt x="31" y="26"/>
                    <a:pt x="22" y="34"/>
                  </a:cubicBezTo>
                  <a:cubicBezTo>
                    <a:pt x="16" y="40"/>
                    <a:pt x="11" y="46"/>
                    <a:pt x="11" y="51"/>
                  </a:cubicBezTo>
                  <a:cubicBezTo>
                    <a:pt x="10" y="64"/>
                    <a:pt x="14" y="92"/>
                    <a:pt x="15" y="10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60BEEECD-9AB5-744A-AA40-81A980DD22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4513" y="1408113"/>
              <a:ext cx="552450" cy="431800"/>
            </a:xfrm>
            <a:custGeom>
              <a:avLst/>
              <a:gdLst/>
              <a:ahLst/>
              <a:cxnLst>
                <a:cxn ang="0">
                  <a:pos x="175" y="15"/>
                </a:cxn>
                <a:cxn ang="0">
                  <a:pos x="19" y="15"/>
                </a:cxn>
                <a:cxn ang="0">
                  <a:pos x="17" y="14"/>
                </a:cxn>
                <a:cxn ang="0">
                  <a:pos x="10" y="25"/>
                </a:cxn>
                <a:cxn ang="0">
                  <a:pos x="12" y="46"/>
                </a:cxn>
                <a:cxn ang="0">
                  <a:pos x="20" y="58"/>
                </a:cxn>
                <a:cxn ang="0">
                  <a:pos x="28" y="63"/>
                </a:cxn>
                <a:cxn ang="0">
                  <a:pos x="31" y="64"/>
                </a:cxn>
                <a:cxn ang="0">
                  <a:pos x="32" y="67"/>
                </a:cxn>
                <a:cxn ang="0">
                  <a:pos x="49" y="117"/>
                </a:cxn>
                <a:cxn ang="0">
                  <a:pos x="51" y="119"/>
                </a:cxn>
                <a:cxn ang="0">
                  <a:pos x="97" y="142"/>
                </a:cxn>
                <a:cxn ang="0">
                  <a:pos x="143" y="119"/>
                </a:cxn>
                <a:cxn ang="0">
                  <a:pos x="145" y="117"/>
                </a:cxn>
                <a:cxn ang="0">
                  <a:pos x="162" y="67"/>
                </a:cxn>
                <a:cxn ang="0">
                  <a:pos x="163" y="64"/>
                </a:cxn>
                <a:cxn ang="0">
                  <a:pos x="166" y="63"/>
                </a:cxn>
                <a:cxn ang="0">
                  <a:pos x="174" y="58"/>
                </a:cxn>
                <a:cxn ang="0">
                  <a:pos x="182" y="46"/>
                </a:cxn>
                <a:cxn ang="0">
                  <a:pos x="184" y="25"/>
                </a:cxn>
                <a:cxn ang="0">
                  <a:pos x="177" y="14"/>
                </a:cxn>
                <a:cxn ang="0">
                  <a:pos x="175" y="15"/>
                </a:cxn>
                <a:cxn ang="0">
                  <a:pos x="20" y="6"/>
                </a:cxn>
                <a:cxn ang="0">
                  <a:pos x="174" y="6"/>
                </a:cxn>
                <a:cxn ang="0">
                  <a:pos x="193" y="25"/>
                </a:cxn>
                <a:cxn ang="0">
                  <a:pos x="190" y="49"/>
                </a:cxn>
                <a:cxn ang="0">
                  <a:pos x="180" y="65"/>
                </a:cxn>
                <a:cxn ang="0">
                  <a:pos x="171" y="71"/>
                </a:cxn>
                <a:cxn ang="0">
                  <a:pos x="151" y="123"/>
                </a:cxn>
                <a:cxn ang="0">
                  <a:pos x="150" y="125"/>
                </a:cxn>
                <a:cxn ang="0">
                  <a:pos x="97" y="151"/>
                </a:cxn>
                <a:cxn ang="0">
                  <a:pos x="44" y="125"/>
                </a:cxn>
                <a:cxn ang="0">
                  <a:pos x="43" y="123"/>
                </a:cxn>
                <a:cxn ang="0">
                  <a:pos x="23" y="71"/>
                </a:cxn>
                <a:cxn ang="0">
                  <a:pos x="14" y="65"/>
                </a:cxn>
                <a:cxn ang="0">
                  <a:pos x="4" y="49"/>
                </a:cxn>
                <a:cxn ang="0">
                  <a:pos x="1" y="25"/>
                </a:cxn>
                <a:cxn ang="0">
                  <a:pos x="20" y="6"/>
                </a:cxn>
              </a:cxnLst>
              <a:rect l="0" t="0" r="r" b="b"/>
              <a:pathLst>
                <a:path w="194" h="151">
                  <a:moveTo>
                    <a:pt x="175" y="15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0" y="11"/>
                    <a:pt x="10" y="25"/>
                  </a:cubicBezTo>
                  <a:cubicBezTo>
                    <a:pt x="9" y="34"/>
                    <a:pt x="10" y="41"/>
                    <a:pt x="12" y="46"/>
                  </a:cubicBezTo>
                  <a:cubicBezTo>
                    <a:pt x="14" y="52"/>
                    <a:pt x="17" y="56"/>
                    <a:pt x="20" y="58"/>
                  </a:cubicBezTo>
                  <a:cubicBezTo>
                    <a:pt x="25" y="62"/>
                    <a:pt x="28" y="63"/>
                    <a:pt x="28" y="63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4" y="100"/>
                    <a:pt x="49" y="117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65" y="135"/>
                    <a:pt x="71" y="142"/>
                    <a:pt x="97" y="142"/>
                  </a:cubicBezTo>
                  <a:cubicBezTo>
                    <a:pt x="123" y="142"/>
                    <a:pt x="129" y="135"/>
                    <a:pt x="143" y="119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60" y="100"/>
                    <a:pt x="162" y="67"/>
                    <a:pt x="162" y="67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66" y="63"/>
                    <a:pt x="166" y="63"/>
                    <a:pt x="166" y="63"/>
                  </a:cubicBezTo>
                  <a:cubicBezTo>
                    <a:pt x="166" y="63"/>
                    <a:pt x="169" y="62"/>
                    <a:pt x="174" y="58"/>
                  </a:cubicBezTo>
                  <a:cubicBezTo>
                    <a:pt x="177" y="56"/>
                    <a:pt x="180" y="52"/>
                    <a:pt x="182" y="46"/>
                  </a:cubicBezTo>
                  <a:cubicBezTo>
                    <a:pt x="184" y="41"/>
                    <a:pt x="185" y="34"/>
                    <a:pt x="184" y="25"/>
                  </a:cubicBezTo>
                  <a:cubicBezTo>
                    <a:pt x="184" y="11"/>
                    <a:pt x="177" y="14"/>
                    <a:pt x="177" y="14"/>
                  </a:cubicBezTo>
                  <a:cubicBezTo>
                    <a:pt x="175" y="15"/>
                    <a:pt x="175" y="15"/>
                    <a:pt x="175" y="15"/>
                  </a:cubicBezTo>
                  <a:close/>
                  <a:moveTo>
                    <a:pt x="20" y="6"/>
                  </a:moveTo>
                  <a:cubicBezTo>
                    <a:pt x="174" y="6"/>
                    <a:pt x="174" y="6"/>
                    <a:pt x="174" y="6"/>
                  </a:cubicBezTo>
                  <a:cubicBezTo>
                    <a:pt x="179" y="4"/>
                    <a:pt x="193" y="0"/>
                    <a:pt x="193" y="25"/>
                  </a:cubicBezTo>
                  <a:cubicBezTo>
                    <a:pt x="194" y="35"/>
                    <a:pt x="192" y="42"/>
                    <a:pt x="190" y="49"/>
                  </a:cubicBezTo>
                  <a:cubicBezTo>
                    <a:pt x="188" y="57"/>
                    <a:pt x="184" y="62"/>
                    <a:pt x="180" y="65"/>
                  </a:cubicBezTo>
                  <a:cubicBezTo>
                    <a:pt x="176" y="68"/>
                    <a:pt x="173" y="70"/>
                    <a:pt x="171" y="71"/>
                  </a:cubicBezTo>
                  <a:cubicBezTo>
                    <a:pt x="170" y="80"/>
                    <a:pt x="165" y="107"/>
                    <a:pt x="151" y="123"/>
                  </a:cubicBezTo>
                  <a:cubicBezTo>
                    <a:pt x="150" y="125"/>
                    <a:pt x="150" y="125"/>
                    <a:pt x="150" y="125"/>
                  </a:cubicBezTo>
                  <a:cubicBezTo>
                    <a:pt x="134" y="143"/>
                    <a:pt x="127" y="151"/>
                    <a:pt x="97" y="151"/>
                  </a:cubicBezTo>
                  <a:cubicBezTo>
                    <a:pt x="67" y="151"/>
                    <a:pt x="60" y="143"/>
                    <a:pt x="44" y="125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29" y="107"/>
                    <a:pt x="24" y="80"/>
                    <a:pt x="23" y="71"/>
                  </a:cubicBezTo>
                  <a:cubicBezTo>
                    <a:pt x="21" y="70"/>
                    <a:pt x="18" y="68"/>
                    <a:pt x="14" y="65"/>
                  </a:cubicBezTo>
                  <a:cubicBezTo>
                    <a:pt x="11" y="62"/>
                    <a:pt x="6" y="57"/>
                    <a:pt x="4" y="49"/>
                  </a:cubicBezTo>
                  <a:cubicBezTo>
                    <a:pt x="2" y="42"/>
                    <a:pt x="0" y="35"/>
                    <a:pt x="1" y="25"/>
                  </a:cubicBezTo>
                  <a:cubicBezTo>
                    <a:pt x="1" y="0"/>
                    <a:pt x="15" y="4"/>
                    <a:pt x="2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F2856676-680B-AB47-8162-58B3AD51A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263" y="1412875"/>
              <a:ext cx="495300" cy="157163"/>
            </a:xfrm>
            <a:custGeom>
              <a:avLst/>
              <a:gdLst/>
              <a:ahLst/>
              <a:cxnLst>
                <a:cxn ang="0">
                  <a:pos x="87" y="23"/>
                </a:cxn>
                <a:cxn ang="0">
                  <a:pos x="71" y="48"/>
                </a:cxn>
                <a:cxn ang="0">
                  <a:pos x="23" y="50"/>
                </a:cxn>
                <a:cxn ang="0">
                  <a:pos x="13" y="22"/>
                </a:cxn>
                <a:cxn ang="0">
                  <a:pos x="4" y="13"/>
                </a:cxn>
                <a:cxn ang="0">
                  <a:pos x="5" y="0"/>
                </a:cxn>
                <a:cxn ang="0">
                  <a:pos x="15" y="3"/>
                </a:cxn>
                <a:cxn ang="0">
                  <a:pos x="69" y="2"/>
                </a:cxn>
                <a:cxn ang="0">
                  <a:pos x="81" y="6"/>
                </a:cxn>
                <a:cxn ang="0">
                  <a:pos x="87" y="9"/>
                </a:cxn>
                <a:cxn ang="0">
                  <a:pos x="93" y="6"/>
                </a:cxn>
                <a:cxn ang="0">
                  <a:pos x="105" y="2"/>
                </a:cxn>
                <a:cxn ang="0">
                  <a:pos x="158" y="3"/>
                </a:cxn>
                <a:cxn ang="0">
                  <a:pos x="168" y="0"/>
                </a:cxn>
                <a:cxn ang="0">
                  <a:pos x="169" y="13"/>
                </a:cxn>
                <a:cxn ang="0">
                  <a:pos x="160" y="22"/>
                </a:cxn>
                <a:cxn ang="0">
                  <a:pos x="150" y="50"/>
                </a:cxn>
                <a:cxn ang="0">
                  <a:pos x="103" y="48"/>
                </a:cxn>
                <a:cxn ang="0">
                  <a:pos x="87" y="23"/>
                </a:cxn>
              </a:cxnLst>
              <a:rect l="0" t="0" r="r" b="b"/>
              <a:pathLst>
                <a:path w="174" h="55">
                  <a:moveTo>
                    <a:pt x="87" y="23"/>
                  </a:moveTo>
                  <a:cubicBezTo>
                    <a:pt x="81" y="24"/>
                    <a:pt x="77" y="41"/>
                    <a:pt x="71" y="48"/>
                  </a:cubicBezTo>
                  <a:cubicBezTo>
                    <a:pt x="65" y="55"/>
                    <a:pt x="31" y="54"/>
                    <a:pt x="23" y="50"/>
                  </a:cubicBezTo>
                  <a:cubicBezTo>
                    <a:pt x="15" y="46"/>
                    <a:pt x="17" y="34"/>
                    <a:pt x="13" y="22"/>
                  </a:cubicBezTo>
                  <a:cubicBezTo>
                    <a:pt x="9" y="9"/>
                    <a:pt x="8" y="18"/>
                    <a:pt x="4" y="13"/>
                  </a:cubicBezTo>
                  <a:cubicBezTo>
                    <a:pt x="0" y="7"/>
                    <a:pt x="5" y="0"/>
                    <a:pt x="5" y="0"/>
                  </a:cubicBezTo>
                  <a:cubicBezTo>
                    <a:pt x="5" y="0"/>
                    <a:pt x="7" y="3"/>
                    <a:pt x="15" y="3"/>
                  </a:cubicBezTo>
                  <a:cubicBezTo>
                    <a:pt x="24" y="2"/>
                    <a:pt x="62" y="2"/>
                    <a:pt x="69" y="2"/>
                  </a:cubicBezTo>
                  <a:cubicBezTo>
                    <a:pt x="75" y="2"/>
                    <a:pt x="78" y="3"/>
                    <a:pt x="81" y="6"/>
                  </a:cubicBezTo>
                  <a:cubicBezTo>
                    <a:pt x="83" y="9"/>
                    <a:pt x="85" y="9"/>
                    <a:pt x="87" y="9"/>
                  </a:cubicBezTo>
                  <a:cubicBezTo>
                    <a:pt x="89" y="9"/>
                    <a:pt x="90" y="9"/>
                    <a:pt x="93" y="6"/>
                  </a:cubicBezTo>
                  <a:cubicBezTo>
                    <a:pt x="95" y="3"/>
                    <a:pt x="98" y="2"/>
                    <a:pt x="105" y="2"/>
                  </a:cubicBezTo>
                  <a:cubicBezTo>
                    <a:pt x="112" y="2"/>
                    <a:pt x="149" y="2"/>
                    <a:pt x="158" y="3"/>
                  </a:cubicBezTo>
                  <a:cubicBezTo>
                    <a:pt x="166" y="3"/>
                    <a:pt x="168" y="0"/>
                    <a:pt x="168" y="0"/>
                  </a:cubicBezTo>
                  <a:cubicBezTo>
                    <a:pt x="168" y="0"/>
                    <a:pt x="174" y="7"/>
                    <a:pt x="169" y="13"/>
                  </a:cubicBezTo>
                  <a:cubicBezTo>
                    <a:pt x="165" y="18"/>
                    <a:pt x="164" y="9"/>
                    <a:pt x="160" y="22"/>
                  </a:cubicBezTo>
                  <a:cubicBezTo>
                    <a:pt x="156" y="34"/>
                    <a:pt x="158" y="46"/>
                    <a:pt x="150" y="50"/>
                  </a:cubicBezTo>
                  <a:cubicBezTo>
                    <a:pt x="142" y="54"/>
                    <a:pt x="109" y="55"/>
                    <a:pt x="103" y="48"/>
                  </a:cubicBezTo>
                  <a:cubicBezTo>
                    <a:pt x="96" y="41"/>
                    <a:pt x="93" y="24"/>
                    <a:pt x="87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63EDEF5B-0711-A74B-AADE-5BAB2C5465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32775" y="1241425"/>
              <a:ext cx="412750" cy="168275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0" y="36"/>
                </a:cxn>
                <a:cxn ang="0">
                  <a:pos x="21" y="30"/>
                </a:cxn>
                <a:cxn ang="0">
                  <a:pos x="42" y="25"/>
                </a:cxn>
                <a:cxn ang="0">
                  <a:pos x="74" y="23"/>
                </a:cxn>
                <a:cxn ang="0">
                  <a:pos x="78" y="23"/>
                </a:cxn>
                <a:cxn ang="0">
                  <a:pos x="79" y="24"/>
                </a:cxn>
                <a:cxn ang="0">
                  <a:pos x="79" y="24"/>
                </a:cxn>
                <a:cxn ang="0">
                  <a:pos x="76" y="31"/>
                </a:cxn>
                <a:cxn ang="0">
                  <a:pos x="110" y="22"/>
                </a:cxn>
                <a:cxn ang="0">
                  <a:pos x="132" y="6"/>
                </a:cxn>
                <a:cxn ang="0">
                  <a:pos x="136" y="0"/>
                </a:cxn>
                <a:cxn ang="0">
                  <a:pos x="136" y="6"/>
                </a:cxn>
                <a:cxn ang="0">
                  <a:pos x="145" y="46"/>
                </a:cxn>
                <a:cxn ang="0">
                  <a:pos x="141" y="55"/>
                </a:cxn>
                <a:cxn ang="0">
                  <a:pos x="132" y="11"/>
                </a:cxn>
                <a:cxn ang="0">
                  <a:pos x="132" y="10"/>
                </a:cxn>
                <a:cxn ang="0">
                  <a:pos x="132" y="10"/>
                </a:cxn>
                <a:cxn ang="0">
                  <a:pos x="107" y="30"/>
                </a:cxn>
                <a:cxn ang="0">
                  <a:pos x="69" y="40"/>
                </a:cxn>
                <a:cxn ang="0">
                  <a:pos x="62" y="38"/>
                </a:cxn>
                <a:cxn ang="0">
                  <a:pos x="65" y="31"/>
                </a:cxn>
                <a:cxn ang="0">
                  <a:pos x="39" y="33"/>
                </a:cxn>
                <a:cxn ang="0">
                  <a:pos x="18" y="38"/>
                </a:cxn>
                <a:cxn ang="0">
                  <a:pos x="8" y="44"/>
                </a:cxn>
                <a:cxn ang="0">
                  <a:pos x="4" y="55"/>
                </a:cxn>
                <a:cxn ang="0">
                  <a:pos x="0" y="59"/>
                </a:cxn>
                <a:cxn ang="0">
                  <a:pos x="68" y="31"/>
                </a:cxn>
                <a:cxn ang="0">
                  <a:pos x="67" y="31"/>
                </a:cxn>
                <a:cxn ang="0">
                  <a:pos x="68" y="31"/>
                </a:cxn>
                <a:cxn ang="0">
                  <a:pos x="68" y="31"/>
                </a:cxn>
                <a:cxn ang="0">
                  <a:pos x="75" y="31"/>
                </a:cxn>
                <a:cxn ang="0">
                  <a:pos x="74" y="31"/>
                </a:cxn>
                <a:cxn ang="0">
                  <a:pos x="74" y="31"/>
                </a:cxn>
                <a:cxn ang="0">
                  <a:pos x="74" y="31"/>
                </a:cxn>
                <a:cxn ang="0">
                  <a:pos x="75" y="31"/>
                </a:cxn>
                <a:cxn ang="0">
                  <a:pos x="75" y="31"/>
                </a:cxn>
                <a:cxn ang="0">
                  <a:pos x="75" y="31"/>
                </a:cxn>
                <a:cxn ang="0">
                  <a:pos x="74" y="31"/>
                </a:cxn>
                <a:cxn ang="0">
                  <a:pos x="75" y="31"/>
                </a:cxn>
                <a:cxn ang="0">
                  <a:pos x="75" y="31"/>
                </a:cxn>
                <a:cxn ang="0">
                  <a:pos x="75" y="31"/>
                </a:cxn>
                <a:cxn ang="0">
                  <a:pos x="75" y="32"/>
                </a:cxn>
                <a:cxn ang="0">
                  <a:pos x="75" y="32"/>
                </a:cxn>
                <a:cxn ang="0">
                  <a:pos x="75" y="32"/>
                </a:cxn>
                <a:cxn ang="0">
                  <a:pos x="133" y="8"/>
                </a:cxn>
                <a:cxn ang="0">
                  <a:pos x="133" y="9"/>
                </a:cxn>
                <a:cxn ang="0">
                  <a:pos x="133" y="8"/>
                </a:cxn>
              </a:cxnLst>
              <a:rect l="0" t="0" r="r" b="b"/>
              <a:pathLst>
                <a:path w="145" h="59">
                  <a:moveTo>
                    <a:pt x="0" y="59"/>
                  </a:moveTo>
                  <a:cubicBezTo>
                    <a:pt x="0" y="59"/>
                    <a:pt x="3" y="44"/>
                    <a:pt x="10" y="36"/>
                  </a:cubicBezTo>
                  <a:cubicBezTo>
                    <a:pt x="13" y="34"/>
                    <a:pt x="16" y="32"/>
                    <a:pt x="21" y="30"/>
                  </a:cubicBezTo>
                  <a:cubicBezTo>
                    <a:pt x="26" y="28"/>
                    <a:pt x="33" y="26"/>
                    <a:pt x="42" y="25"/>
                  </a:cubicBezTo>
                  <a:cubicBezTo>
                    <a:pt x="57" y="23"/>
                    <a:pt x="67" y="23"/>
                    <a:pt x="74" y="23"/>
                  </a:cubicBezTo>
                  <a:cubicBezTo>
                    <a:pt x="75" y="23"/>
                    <a:pt x="76" y="23"/>
                    <a:pt x="78" y="23"/>
                  </a:cubicBezTo>
                  <a:cubicBezTo>
                    <a:pt x="78" y="23"/>
                    <a:pt x="79" y="23"/>
                    <a:pt x="79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79" y="28"/>
                    <a:pt x="78" y="30"/>
                    <a:pt x="76" y="31"/>
                  </a:cubicBezTo>
                  <a:cubicBezTo>
                    <a:pt x="85" y="30"/>
                    <a:pt x="98" y="27"/>
                    <a:pt x="110" y="22"/>
                  </a:cubicBezTo>
                  <a:cubicBezTo>
                    <a:pt x="120" y="17"/>
                    <a:pt x="128" y="12"/>
                    <a:pt x="132" y="6"/>
                  </a:cubicBezTo>
                  <a:cubicBezTo>
                    <a:pt x="134" y="2"/>
                    <a:pt x="136" y="0"/>
                    <a:pt x="136" y="0"/>
                  </a:cubicBezTo>
                  <a:cubicBezTo>
                    <a:pt x="137" y="1"/>
                    <a:pt x="137" y="3"/>
                    <a:pt x="136" y="6"/>
                  </a:cubicBezTo>
                  <a:cubicBezTo>
                    <a:pt x="135" y="15"/>
                    <a:pt x="131" y="36"/>
                    <a:pt x="145" y="46"/>
                  </a:cubicBezTo>
                  <a:cubicBezTo>
                    <a:pt x="141" y="55"/>
                    <a:pt x="141" y="55"/>
                    <a:pt x="141" y="55"/>
                  </a:cubicBezTo>
                  <a:cubicBezTo>
                    <a:pt x="126" y="43"/>
                    <a:pt x="130" y="20"/>
                    <a:pt x="132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27" y="18"/>
                    <a:pt x="118" y="25"/>
                    <a:pt x="107" y="30"/>
                  </a:cubicBezTo>
                  <a:cubicBezTo>
                    <a:pt x="94" y="36"/>
                    <a:pt x="78" y="39"/>
                    <a:pt x="69" y="40"/>
                  </a:cubicBezTo>
                  <a:cubicBezTo>
                    <a:pt x="64" y="40"/>
                    <a:pt x="62" y="39"/>
                    <a:pt x="62" y="38"/>
                  </a:cubicBezTo>
                  <a:cubicBezTo>
                    <a:pt x="62" y="35"/>
                    <a:pt x="63" y="33"/>
                    <a:pt x="65" y="31"/>
                  </a:cubicBezTo>
                  <a:cubicBezTo>
                    <a:pt x="59" y="31"/>
                    <a:pt x="50" y="32"/>
                    <a:pt x="39" y="33"/>
                  </a:cubicBezTo>
                  <a:cubicBezTo>
                    <a:pt x="30" y="35"/>
                    <a:pt x="23" y="36"/>
                    <a:pt x="18" y="38"/>
                  </a:cubicBezTo>
                  <a:cubicBezTo>
                    <a:pt x="14" y="40"/>
                    <a:pt x="11" y="42"/>
                    <a:pt x="8" y="44"/>
                  </a:cubicBezTo>
                  <a:cubicBezTo>
                    <a:pt x="6" y="47"/>
                    <a:pt x="4" y="55"/>
                    <a:pt x="4" y="55"/>
                  </a:cubicBezTo>
                  <a:cubicBezTo>
                    <a:pt x="0" y="59"/>
                    <a:pt x="0" y="59"/>
                    <a:pt x="0" y="59"/>
                  </a:cubicBezTo>
                  <a:close/>
                  <a:moveTo>
                    <a:pt x="68" y="31"/>
                  </a:moveTo>
                  <a:cubicBezTo>
                    <a:pt x="67" y="31"/>
                    <a:pt x="67" y="31"/>
                    <a:pt x="67" y="31"/>
                  </a:cubicBezTo>
                  <a:cubicBezTo>
                    <a:pt x="67" y="31"/>
                    <a:pt x="68" y="31"/>
                    <a:pt x="68" y="31"/>
                  </a:cubicBezTo>
                  <a:cubicBezTo>
                    <a:pt x="68" y="31"/>
                    <a:pt x="68" y="31"/>
                    <a:pt x="68" y="31"/>
                  </a:cubicBezTo>
                  <a:close/>
                  <a:moveTo>
                    <a:pt x="75" y="31"/>
                  </a:moveTo>
                  <a:cubicBezTo>
                    <a:pt x="74" y="31"/>
                    <a:pt x="74" y="31"/>
                    <a:pt x="74" y="31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5" y="31"/>
                    <a:pt x="75" y="31"/>
                    <a:pt x="75" y="31"/>
                  </a:cubicBezTo>
                  <a:close/>
                  <a:moveTo>
                    <a:pt x="75" y="31"/>
                  </a:moveTo>
                  <a:cubicBezTo>
                    <a:pt x="75" y="31"/>
                    <a:pt x="74" y="31"/>
                    <a:pt x="74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5" y="31"/>
                    <a:pt x="75" y="31"/>
                    <a:pt x="75" y="31"/>
                  </a:cubicBezTo>
                  <a:close/>
                  <a:moveTo>
                    <a:pt x="75" y="32"/>
                  </a:move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lose/>
                  <a:moveTo>
                    <a:pt x="133" y="8"/>
                  </a:moveTo>
                  <a:cubicBezTo>
                    <a:pt x="133" y="8"/>
                    <a:pt x="133" y="9"/>
                    <a:pt x="133" y="9"/>
                  </a:cubicBezTo>
                  <a:cubicBezTo>
                    <a:pt x="133" y="9"/>
                    <a:pt x="133" y="8"/>
                    <a:pt x="133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79071D8-3BE6-8449-8F3D-C95EFDA6A009}"/>
              </a:ext>
            </a:extLst>
          </p:cNvPr>
          <p:cNvSpPr txBox="1"/>
          <p:nvPr/>
        </p:nvSpPr>
        <p:spPr>
          <a:xfrm>
            <a:off x="10068584" y="8688307"/>
            <a:ext cx="46405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MODERN LEARNER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785BBA-07B0-CC43-9315-C3F7B8F7A540}"/>
              </a:ext>
            </a:extLst>
          </p:cNvPr>
          <p:cNvSpPr txBox="1"/>
          <p:nvPr/>
        </p:nvSpPr>
        <p:spPr>
          <a:xfrm>
            <a:off x="17474123" y="5363281"/>
            <a:ext cx="4243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2. Social Learners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2C53B7-86D8-3344-94EF-EA20A54AC71D}"/>
              </a:ext>
            </a:extLst>
          </p:cNvPr>
          <p:cNvSpPr txBox="1"/>
          <p:nvPr/>
        </p:nvSpPr>
        <p:spPr>
          <a:xfrm>
            <a:off x="15835584" y="9721511"/>
            <a:ext cx="68854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3. </a:t>
            </a:r>
            <a:r>
              <a:rPr lang="en-ID" sz="4400" b="1" dirty="0">
                <a:solidFill>
                  <a:schemeClr val="bg1"/>
                </a:solidFill>
              </a:rPr>
              <a:t>Crave constant knowledge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E1B58A-376F-2E46-B185-F73E8857FA1C}"/>
              </a:ext>
            </a:extLst>
          </p:cNvPr>
          <p:cNvSpPr txBox="1"/>
          <p:nvPr/>
        </p:nvSpPr>
        <p:spPr>
          <a:xfrm>
            <a:off x="5256753" y="2082725"/>
            <a:ext cx="36411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</a:rPr>
              <a:t>7.</a:t>
            </a:r>
            <a:r>
              <a:rPr lang="en-ID" sz="4400" b="1" dirty="0">
                <a:solidFill>
                  <a:schemeClr val="bg1"/>
                </a:solidFill>
              </a:rPr>
              <a:t> Overworked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C01DE0-DD88-5F49-B26F-75275799C02B}"/>
              </a:ext>
            </a:extLst>
          </p:cNvPr>
          <p:cNvSpPr txBox="1"/>
          <p:nvPr/>
        </p:nvSpPr>
        <p:spPr>
          <a:xfrm>
            <a:off x="2735838" y="5578486"/>
            <a:ext cx="37589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</a:rPr>
              <a:t>5. </a:t>
            </a:r>
            <a:r>
              <a:rPr lang="en-ID" sz="4400" b="1" dirty="0">
                <a:solidFill>
                  <a:schemeClr val="bg1"/>
                </a:solidFill>
              </a:rPr>
              <a:t>Independent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03C804-44B8-E14F-AC52-4265F01132BD}"/>
              </a:ext>
            </a:extLst>
          </p:cNvPr>
          <p:cNvSpPr txBox="1"/>
          <p:nvPr/>
        </p:nvSpPr>
        <p:spPr>
          <a:xfrm>
            <a:off x="3872044" y="9588998"/>
            <a:ext cx="4977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</a:rPr>
              <a:t>4. </a:t>
            </a:r>
            <a:r>
              <a:rPr lang="en-ID" sz="4400" b="1" dirty="0">
                <a:solidFill>
                  <a:schemeClr val="bg1"/>
                </a:solidFill>
              </a:rPr>
              <a:t>Always on-the-go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8BC93D-39B9-3547-BB20-3D1646FBD49D}"/>
              </a:ext>
            </a:extLst>
          </p:cNvPr>
          <p:cNvSpPr txBox="1"/>
          <p:nvPr/>
        </p:nvSpPr>
        <p:spPr>
          <a:xfrm>
            <a:off x="1643713" y="11716649"/>
            <a:ext cx="1440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Source: https://</a:t>
            </a:r>
            <a:r>
              <a:rPr lang="en-US" sz="2400" dirty="0" err="1">
                <a:solidFill>
                  <a:schemeClr val="bg1"/>
                </a:solidFill>
              </a:rPr>
              <a:t>elearningindustry.com</a:t>
            </a:r>
            <a:r>
              <a:rPr lang="en-US" sz="2400" dirty="0">
                <a:solidFill>
                  <a:schemeClr val="bg1"/>
                </a:solidFill>
              </a:rPr>
              <a:t>/7-important-characteristics-modern-learners-elearning-professionals-know</a:t>
            </a:r>
          </a:p>
        </p:txBody>
      </p:sp>
    </p:spTree>
    <p:extLst>
      <p:ext uri="{BB962C8B-B14F-4D97-AF65-F5344CB8AC3E}">
        <p14:creationId xmlns:p14="http://schemas.microsoft.com/office/powerpoint/2010/main" val="28838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tatic1.squarespace.com/static/56c5de96e32140c4f702ce99/t/56d481f301dbaeda39b525de/1456767620537/?format=1500w">
            <a:extLst>
              <a:ext uri="{FF2B5EF4-FFF2-40B4-BE49-F238E27FC236}">
                <a16:creationId xmlns:a16="http://schemas.microsoft.com/office/drawing/2014/main" id="{0858F862-5DD1-974D-BF1F-FA7E2622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83" y="341579"/>
            <a:ext cx="13477830" cy="1308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7A9B98-89B7-1C42-A308-9FFD90EAAF59}"/>
              </a:ext>
            </a:extLst>
          </p:cNvPr>
          <p:cNvSpPr txBox="1"/>
          <p:nvPr/>
        </p:nvSpPr>
        <p:spPr>
          <a:xfrm>
            <a:off x="13141234" y="12905396"/>
            <a:ext cx="8403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Source: http://www.sackvilleschools2020.com/learning/</a:t>
            </a:r>
          </a:p>
        </p:txBody>
      </p:sp>
    </p:spTree>
    <p:extLst>
      <p:ext uri="{BB962C8B-B14F-4D97-AF65-F5344CB8AC3E}">
        <p14:creationId xmlns:p14="http://schemas.microsoft.com/office/powerpoint/2010/main" val="346423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4294"/>
            <a:ext cx="24428458" cy="13744588"/>
          </a:xfrm>
          <a:prstGeom prst="rect">
            <a:avLst/>
          </a:prstGeom>
          <a:gradFill>
            <a:gsLst>
              <a:gs pos="0">
                <a:srgbClr val="19232E">
                  <a:alpha val="62000"/>
                </a:srgbClr>
              </a:gs>
              <a:gs pos="62000">
                <a:srgbClr val="3B1F4D">
                  <a:alpha val="85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332411" y="4165600"/>
            <a:ext cx="20848320" cy="5082903"/>
          </a:xfrm>
          <a:prstGeom prst="rect">
            <a:avLst/>
          </a:prstGeom>
          <a:noFill/>
          <a:ln w="3556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>
            <a:spLocks/>
          </p:cNvSpPr>
          <p:nvPr/>
        </p:nvSpPr>
        <p:spPr bwMode="auto">
          <a:xfrm>
            <a:off x="2631093" y="4780726"/>
            <a:ext cx="19166272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r>
              <a:rPr lang="en-ID" sz="8800" dirty="0">
                <a:solidFill>
                  <a:schemeClr val="bg1"/>
                </a:solidFill>
              </a:rPr>
              <a:t>We are moving from an era of “universal</a:t>
            </a:r>
          </a:p>
          <a:p>
            <a:r>
              <a:rPr lang="en-ID" sz="8800" dirty="0">
                <a:solidFill>
                  <a:schemeClr val="bg1"/>
                </a:solidFill>
              </a:rPr>
              <a:t>schooling” to an era of “lifelong learning,”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B67FB-DA26-254A-B617-860918D138A2}"/>
              </a:ext>
            </a:extLst>
          </p:cNvPr>
          <p:cNvSpPr txBox="1"/>
          <p:nvPr/>
        </p:nvSpPr>
        <p:spPr>
          <a:xfrm>
            <a:off x="9404581" y="8048174"/>
            <a:ext cx="5619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dirty="0">
                <a:solidFill>
                  <a:schemeClr val="bg1"/>
                </a:solidFill>
              </a:rPr>
              <a:t> (Collins and Halverson 2009)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28588"/>
            <a:ext cx="24428458" cy="13744588"/>
          </a:xfrm>
          <a:prstGeom prst="rect">
            <a:avLst/>
          </a:prstGeom>
          <a:gradFill>
            <a:gsLst>
              <a:gs pos="0">
                <a:srgbClr val="19232E">
                  <a:alpha val="62000"/>
                </a:srgbClr>
              </a:gs>
              <a:gs pos="62000">
                <a:srgbClr val="3B1F4D">
                  <a:alpha val="85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>
            <a:spLocks/>
          </p:cNvSpPr>
          <p:nvPr/>
        </p:nvSpPr>
        <p:spPr bwMode="auto">
          <a:xfrm>
            <a:off x="721610" y="5055552"/>
            <a:ext cx="82583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r>
              <a:rPr lang="en-ID" sz="7200" dirty="0">
                <a:solidFill>
                  <a:schemeClr val="bg1"/>
                </a:solidFill>
              </a:rPr>
              <a:t> Future of Education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B67FB-DA26-254A-B617-860918D138A2}"/>
              </a:ext>
            </a:extLst>
          </p:cNvPr>
          <p:cNvSpPr txBox="1"/>
          <p:nvPr/>
        </p:nvSpPr>
        <p:spPr>
          <a:xfrm>
            <a:off x="9350792" y="11131313"/>
            <a:ext cx="7049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dirty="0">
                <a:solidFill>
                  <a:schemeClr val="bg1"/>
                </a:solidFill>
              </a:rPr>
              <a:t>(Sal Khan, founder of khan academy)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EC4B5-91B9-E244-862C-8D0ADD3477AF}"/>
              </a:ext>
            </a:extLst>
          </p:cNvPr>
          <p:cNvSpPr txBox="1"/>
          <p:nvPr/>
        </p:nvSpPr>
        <p:spPr>
          <a:xfrm>
            <a:off x="10596282" y="2608729"/>
            <a:ext cx="9897036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6000" b="1" dirty="0">
                <a:solidFill>
                  <a:schemeClr val="bg1"/>
                </a:solidFill>
              </a:rPr>
              <a:t>Mastery Based Learning</a:t>
            </a:r>
          </a:p>
          <a:p>
            <a:r>
              <a:rPr lang="en-ID" sz="6000" b="1" dirty="0">
                <a:solidFill>
                  <a:schemeClr val="bg1"/>
                </a:solidFill>
              </a:rPr>
              <a:t>+</a:t>
            </a:r>
          </a:p>
          <a:p>
            <a:r>
              <a:rPr lang="en-ID" sz="6000" b="1" dirty="0">
                <a:solidFill>
                  <a:schemeClr val="bg1"/>
                </a:solidFill>
              </a:rPr>
              <a:t>Competency-Based Credentials</a:t>
            </a:r>
          </a:p>
          <a:p>
            <a:r>
              <a:rPr lang="en-ID" sz="6000" b="1" dirty="0">
                <a:solidFill>
                  <a:schemeClr val="bg1"/>
                </a:solidFill>
              </a:rPr>
              <a:t>+</a:t>
            </a:r>
          </a:p>
          <a:p>
            <a:r>
              <a:rPr lang="en-ID" sz="6000" b="1" dirty="0">
                <a:solidFill>
                  <a:schemeClr val="bg1"/>
                </a:solidFill>
              </a:rPr>
              <a:t>Alternative and Clearer Paths to Career</a:t>
            </a:r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023BA-E4D6-0A49-97AB-C8D802B9E2FB}"/>
              </a:ext>
            </a:extLst>
          </p:cNvPr>
          <p:cNvSpPr txBox="1"/>
          <p:nvPr/>
        </p:nvSpPr>
        <p:spPr>
          <a:xfrm>
            <a:off x="8853060" y="12023865"/>
            <a:ext cx="804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www.inc.com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quora</a:t>
            </a:r>
            <a:r>
              <a:rPr lang="en-US" sz="1400" dirty="0">
                <a:solidFill>
                  <a:schemeClr val="bg1"/>
                </a:solidFill>
              </a:rPr>
              <a:t>/salman-khan-these-3-ideas-will-completely-change-how-education-works.html</a:t>
            </a:r>
          </a:p>
        </p:txBody>
      </p:sp>
    </p:spTree>
    <p:extLst>
      <p:ext uri="{BB962C8B-B14F-4D97-AF65-F5344CB8AC3E}">
        <p14:creationId xmlns:p14="http://schemas.microsoft.com/office/powerpoint/2010/main" val="36624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Default Theme">
  <a:themeElements>
    <a:clrScheme name="motagua light prueba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23924</TotalTime>
  <Words>802</Words>
  <Application>Microsoft Macintosh PowerPoint</Application>
  <PresentationFormat>Custom</PresentationFormat>
  <Paragraphs>181</Paragraphs>
  <Slides>31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Andale Mono</vt:lpstr>
      <vt:lpstr>Arial</vt:lpstr>
      <vt:lpstr>Arial Black</vt:lpstr>
      <vt:lpstr>Arial Narrow</vt:lpstr>
      <vt:lpstr>Arial Rounded MT Bold</vt:lpstr>
      <vt:lpstr>Calibri</vt:lpstr>
      <vt:lpstr>Gill Sans</vt:lpstr>
      <vt:lpstr>Lato</vt:lpstr>
      <vt:lpstr>Lato Black</vt:lpstr>
      <vt:lpstr>Lato Bold</vt:lpstr>
      <vt:lpstr>Lato Light</vt:lpstr>
      <vt:lpstr>Open Sans Light</vt:lpstr>
      <vt:lpstr>Default Theme</vt:lpstr>
      <vt:lpstr>PowerPoint Presentation</vt:lpstr>
      <vt:lpstr>DUNIA SEDANG BERUBAH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Online</vt:lpstr>
      <vt:lpstr>PowerPoint Presentation</vt:lpstr>
      <vt:lpstr>Blended Learning: Flipped Classroom Model</vt:lpstr>
      <vt:lpstr>PowerPoint Presentation</vt:lpstr>
      <vt:lpstr>Contoh display konten elearning di Learning Management System </vt:lpstr>
      <vt:lpstr>Konten Utama E-Learning Per Pokok Bahasan</vt:lpstr>
      <vt:lpstr>1. Panduan Pembelajaran</vt:lpstr>
      <vt:lpstr>2. Video Pembelajaran</vt:lpstr>
      <vt:lpstr>2. Video Pembelajaran (lanj.)</vt:lpstr>
      <vt:lpstr>2. Video Pembelajaran (lanj.)</vt:lpstr>
      <vt:lpstr>3. Lecture Notes</vt:lpstr>
      <vt:lpstr>4. Pop Quiz (In Quiz Video)</vt:lpstr>
      <vt:lpstr>6. Quiz Review</vt:lpstr>
      <vt:lpstr>7. Link Sumber Belajar Eksternal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Jetfabrik</dc:creator>
  <cp:keywords/>
  <dc:description/>
  <cp:lastModifiedBy>MUHAMMAD AZANI HASIBUAN</cp:lastModifiedBy>
  <cp:revision>3106</cp:revision>
  <dcterms:created xsi:type="dcterms:W3CDTF">2014-11-12T21:47:38Z</dcterms:created>
  <dcterms:modified xsi:type="dcterms:W3CDTF">2018-03-09T09:19:39Z</dcterms:modified>
  <cp:category/>
</cp:coreProperties>
</file>